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8"/>
  </p:notesMasterIdLst>
  <p:sldIdLst>
    <p:sldId id="330" r:id="rId2"/>
    <p:sldId id="404" r:id="rId3"/>
    <p:sldId id="405" r:id="rId4"/>
    <p:sldId id="406" r:id="rId5"/>
    <p:sldId id="407" r:id="rId6"/>
    <p:sldId id="409" r:id="rId7"/>
    <p:sldId id="410" r:id="rId8"/>
    <p:sldId id="411" r:id="rId9"/>
    <p:sldId id="433" r:id="rId10"/>
    <p:sldId id="42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3" r:id="rId41"/>
    <p:sldId id="464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55" r:id="rId50"/>
    <p:sldId id="256" r:id="rId51"/>
    <p:sldId id="257" r:id="rId52"/>
    <p:sldId id="258" r:id="rId53"/>
    <p:sldId id="259" r:id="rId54"/>
    <p:sldId id="260" r:id="rId55"/>
    <p:sldId id="424" r:id="rId56"/>
    <p:sldId id="262" r:id="rId57"/>
    <p:sldId id="263" r:id="rId58"/>
    <p:sldId id="264" r:id="rId59"/>
    <p:sldId id="265" r:id="rId60"/>
    <p:sldId id="266" r:id="rId61"/>
    <p:sldId id="267" r:id="rId62"/>
    <p:sldId id="268" r:id="rId63"/>
    <p:sldId id="269" r:id="rId64"/>
    <p:sldId id="270" r:id="rId65"/>
    <p:sldId id="271" r:id="rId66"/>
    <p:sldId id="272" r:id="rId67"/>
    <p:sldId id="363" r:id="rId68"/>
    <p:sldId id="274" r:id="rId69"/>
    <p:sldId id="275" r:id="rId70"/>
    <p:sldId id="276" r:id="rId71"/>
    <p:sldId id="277" r:id="rId72"/>
    <p:sldId id="278" r:id="rId73"/>
    <p:sldId id="279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307" r:id="rId82"/>
    <p:sldId id="309" r:id="rId83"/>
    <p:sldId id="466" r:id="rId84"/>
    <p:sldId id="467" r:id="rId85"/>
    <p:sldId id="311" r:id="rId86"/>
    <p:sldId id="312" r:id="rId87"/>
    <p:sldId id="321" r:id="rId88"/>
    <p:sldId id="322" r:id="rId89"/>
    <p:sldId id="323" r:id="rId90"/>
    <p:sldId id="313" r:id="rId91"/>
    <p:sldId id="324" r:id="rId92"/>
    <p:sldId id="325" r:id="rId93"/>
    <p:sldId id="315" r:id="rId94"/>
    <p:sldId id="314" r:id="rId95"/>
    <p:sldId id="287" r:id="rId96"/>
    <p:sldId id="316" r:id="rId97"/>
    <p:sldId id="288" r:id="rId98"/>
    <p:sldId id="289" r:id="rId99"/>
    <p:sldId id="317" r:id="rId100"/>
    <p:sldId id="290" r:id="rId101"/>
    <p:sldId id="291" r:id="rId102"/>
    <p:sldId id="318" r:id="rId103"/>
    <p:sldId id="292" r:id="rId104"/>
    <p:sldId id="319" r:id="rId105"/>
    <p:sldId id="293" r:id="rId106"/>
    <p:sldId id="294" r:id="rId107"/>
    <p:sldId id="295" r:id="rId108"/>
    <p:sldId id="320" r:id="rId109"/>
    <p:sldId id="297" r:id="rId110"/>
    <p:sldId id="326" r:id="rId111"/>
    <p:sldId id="298" r:id="rId112"/>
    <p:sldId id="425" r:id="rId113"/>
    <p:sldId id="426" r:id="rId114"/>
    <p:sldId id="427" r:id="rId115"/>
    <p:sldId id="428" r:id="rId116"/>
    <p:sldId id="429" r:id="rId117"/>
    <p:sldId id="430" r:id="rId118"/>
    <p:sldId id="431" r:id="rId119"/>
    <p:sldId id="432" r:id="rId120"/>
    <p:sldId id="328" r:id="rId121"/>
    <p:sldId id="364" r:id="rId122"/>
    <p:sldId id="365" r:id="rId123"/>
    <p:sldId id="366" r:id="rId124"/>
    <p:sldId id="368" r:id="rId125"/>
    <p:sldId id="369" r:id="rId126"/>
    <p:sldId id="370" r:id="rId127"/>
    <p:sldId id="372" r:id="rId128"/>
    <p:sldId id="373" r:id="rId129"/>
    <p:sldId id="374" r:id="rId130"/>
    <p:sldId id="375" r:id="rId131"/>
    <p:sldId id="377" r:id="rId132"/>
    <p:sldId id="331" r:id="rId133"/>
    <p:sldId id="421" r:id="rId134"/>
    <p:sldId id="333" r:id="rId135"/>
    <p:sldId id="334" r:id="rId136"/>
    <p:sldId id="335" r:id="rId137"/>
    <p:sldId id="336" r:id="rId138"/>
    <p:sldId id="337" r:id="rId139"/>
    <p:sldId id="338" r:id="rId140"/>
    <p:sldId id="339" r:id="rId141"/>
    <p:sldId id="340" r:id="rId142"/>
    <p:sldId id="341" r:id="rId143"/>
    <p:sldId id="342" r:id="rId144"/>
    <p:sldId id="343" r:id="rId145"/>
    <p:sldId id="344" r:id="rId146"/>
    <p:sldId id="345" r:id="rId147"/>
    <p:sldId id="346" r:id="rId148"/>
    <p:sldId id="347" r:id="rId149"/>
    <p:sldId id="348" r:id="rId150"/>
    <p:sldId id="349" r:id="rId151"/>
    <p:sldId id="350" r:id="rId152"/>
    <p:sldId id="351" r:id="rId153"/>
    <p:sldId id="352" r:id="rId154"/>
    <p:sldId id="465" r:id="rId155"/>
    <p:sldId id="353" r:id="rId156"/>
    <p:sldId id="354" r:id="rId15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43C53D1-ADC3-4552-86A4-CC80CC862044}">
  <a:tblStyle styleId="{643C53D1-ADC3-4552-86A4-CC80CC862044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94660"/>
  </p:normalViewPr>
  <p:slideViewPr>
    <p:cSldViewPr snapToGrid="0">
      <p:cViewPr>
        <p:scale>
          <a:sx n="100" d="100"/>
          <a:sy n="100" d="100"/>
        </p:scale>
        <p:origin x="-1230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9927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f1cad33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5df1cad33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df1cad33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5df1cad33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f1cad33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5df1cad33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f1cad33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df1cad33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f1cad33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5df1cad33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df1cad33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5df1cad33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df1cad33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5df1cad33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df1cad33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5df1cad33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df1cad33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5df1cad33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7118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df1cad33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5df1cad33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df1cad33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5df1cad33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df1cad33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5df1cad33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df1cad33e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5df1cad33e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df1cad33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5df1cad33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f1cad33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df1cad33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df1cad33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5df1cad33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df1cad33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df1cad33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df1cad33e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5df1cad33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df1cad33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5df1cad33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f1cad33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5df1cad33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28EA2-84E8-43E1-ADAD-38CB2BC16BE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f1cad33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5df1cad33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df1cad33e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5df1cad33e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78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df1cad33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5df1cad33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879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f1cad33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df1cad33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25039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df1cad33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5df1cad33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2330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df1cad33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5df1cad33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274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df1cad33e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5df1cad33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771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df1cad33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5df1cad33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572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f1cad33e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5df1cad33e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97025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9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df1cad33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5df1cad33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df1cad33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5df1cad33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df1cad33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5df1cad33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f1cad33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5df1cad33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df1cad33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5df1cad33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df1cad33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5df1cad33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43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E97BC7-AC0C-46F7-BB3A-AB0A0D01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</p:spPr>
        <p:txBody>
          <a:bodyPr/>
          <a:lstStyle/>
          <a:p>
            <a:pPr algn="ctr"/>
            <a:r>
              <a:rPr lang="ko-KR" altLang="en-US" b="1" dirty="0"/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5047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호스트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57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 회원가입에 필요한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ID, PW,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은행명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계좌번호를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입력하고 중복확인 버튼을 누르면 중복된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(PUB_005_02)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뜬다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입력하고 중복확인 버튼을 누르면 중복된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H.P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(PUB_005_03)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 뜬다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위 정보를 양식에 맞게 모두 작성하고 가입하기 버튼을 선택 시 회원가입완료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(PUB_005_01)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 뜬다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만약 정보를 하나라도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미기입시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(PUB_005_04)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뜬다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스크롤을 클릭하면 은행들의 목록이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2C18D78-A6E3-4534-B287-EFC9FD8FF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81" y="1842440"/>
            <a:ext cx="8135426" cy="44338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5DC6C53-D515-450B-9455-1FC48A66C748}"/>
              </a:ext>
            </a:extLst>
          </p:cNvPr>
          <p:cNvSpPr/>
          <p:nvPr/>
        </p:nvSpPr>
        <p:spPr>
          <a:xfrm>
            <a:off x="3573379" y="5702908"/>
            <a:ext cx="529389" cy="421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8054A4F-E65A-4B56-8DCD-314A83CB2AEA}"/>
              </a:ext>
            </a:extLst>
          </p:cNvPr>
          <p:cNvSpPr/>
          <p:nvPr/>
        </p:nvSpPr>
        <p:spPr>
          <a:xfrm>
            <a:off x="3022560" y="4618463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CF4F30D7-6E8B-4FD1-A613-4F303CA2CA5A}"/>
              </a:ext>
            </a:extLst>
          </p:cNvPr>
          <p:cNvSpPr/>
          <p:nvPr/>
        </p:nvSpPr>
        <p:spPr>
          <a:xfrm flipH="1">
            <a:off x="3878699" y="5763894"/>
            <a:ext cx="2501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2F17C5-1448-4C37-87CB-962310401187}"/>
              </a:ext>
            </a:extLst>
          </p:cNvPr>
          <p:cNvSpPr txBox="1"/>
          <p:nvPr/>
        </p:nvSpPr>
        <p:spPr>
          <a:xfrm>
            <a:off x="6096000" y="3234583"/>
            <a:ext cx="739035" cy="253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중복확인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D5DD03E-96D6-4870-9731-405F2101CC1D}"/>
              </a:ext>
            </a:extLst>
          </p:cNvPr>
          <p:cNvSpPr txBox="1"/>
          <p:nvPr/>
        </p:nvSpPr>
        <p:spPr>
          <a:xfrm>
            <a:off x="6066969" y="4568063"/>
            <a:ext cx="739035" cy="253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중복확인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DFE8668A-B2C4-403A-8AC8-4AD15827C0B7}"/>
              </a:ext>
            </a:extLst>
          </p:cNvPr>
          <p:cNvSpPr/>
          <p:nvPr/>
        </p:nvSpPr>
        <p:spPr>
          <a:xfrm>
            <a:off x="5316911" y="4933702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75425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82967" y="208436"/>
          <a:ext cx="11002391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62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62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57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32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530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306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9577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3.1.3.2.2.2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82966" y="1196752"/>
          <a:ext cx="11002391" cy="5354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24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6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95871"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확정 클래스 페이지</a:t>
                      </a:r>
                      <a:r>
                        <a:rPr lang="en-US" altLang="ko-KR" sz="1000" b="0" baseline="0" dirty="0"/>
                        <a:t>(HST_015)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취소 클래스 페이지</a:t>
                      </a:r>
                      <a:r>
                        <a:rPr lang="en-US" altLang="ko-KR" sz="1000" b="0" baseline="0" dirty="0"/>
                        <a:t>(HST_016)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확정 클래스 페이지</a:t>
                      </a:r>
                      <a:r>
                        <a:rPr lang="en-US" altLang="ko-KR" sz="1000" b="0" baseline="0" dirty="0"/>
                        <a:t>(HST_015)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취소 클래스 페이지</a:t>
                      </a:r>
                      <a:r>
                        <a:rPr lang="en-US" altLang="ko-KR" sz="1000" b="0" baseline="0" dirty="0"/>
                        <a:t>(HST_016)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진행이 취소된 클래스의 목록</a:t>
                      </a:r>
                      <a:r>
                        <a:rPr lang="en-US" altLang="ko-KR" sz="1000" b="0" baseline="0" dirty="0"/>
                        <a:t>(</a:t>
                      </a:r>
                      <a:r>
                        <a:rPr lang="ko-KR" altLang="en-US" sz="1000" b="0" baseline="0" dirty="0"/>
                        <a:t>클래스 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일시</a:t>
                      </a:r>
                      <a:r>
                        <a:rPr lang="en-US" altLang="ko-KR" sz="1000" b="0" baseline="0" dirty="0"/>
                        <a:t>)</a:t>
                      </a:r>
                      <a:r>
                        <a:rPr lang="ko-KR" altLang="en-US" sz="1000" b="0" baseline="0" dirty="0"/>
                        <a:t>가 한 페이지 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선택된 메뉴가 파란색으로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0283" y="556072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진행 취소 클래스 페이지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935" y="1894766"/>
            <a:ext cx="6436324" cy="448397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666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29700" y="110007"/>
          <a:ext cx="11144434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7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41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041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471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880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53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537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0863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29700" y="1196752"/>
          <a:ext cx="11144434" cy="540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58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86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2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664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금일 진행 되는 클래스의 목록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클래스 이름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일시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신청인원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참여자 조회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버튼</a:t>
                      </a:r>
                      <a:r>
                        <a:rPr lang="en-US" altLang="ko-KR" sz="1000" b="0" baseline="0" dirty="0"/>
                        <a:t>)</a:t>
                      </a:r>
                      <a:r>
                        <a:rPr lang="ko-KR" altLang="en-US" sz="1000" b="0" baseline="0" dirty="0"/>
                        <a:t>이 한 페이지당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</a:t>
                      </a:r>
                      <a:endParaRPr lang="en-US" altLang="ko-KR" sz="1000" b="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dirty="0"/>
                        <a:t>해당 클래스에 참여하는 참여자 조회 열람 창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en-US" altLang="ko-KR" sz="1000" dirty="0"/>
                        <a:t>HST_017_01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 출력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baseline="0" dirty="0"/>
                        <a:t>선택된 메뉴가 파란색으로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85895" y="522259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금일 진행 클래스 페이지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708" y="1861595"/>
            <a:ext cx="6624447" cy="461503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473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36232" y="186951"/>
          <a:ext cx="11029025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30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96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96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135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42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553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537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981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HST_017_01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36232" y="1196752"/>
          <a:ext cx="11029025" cy="522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99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790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3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6893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금일 진행 클래스에 참여한 게스트의 목록</a:t>
                      </a:r>
                      <a:r>
                        <a:rPr lang="en-US" altLang="ko-KR" sz="1000" b="0" baseline="0" dirty="0"/>
                        <a:t>( </a:t>
                      </a:r>
                      <a:r>
                        <a:rPr lang="ko-KR" altLang="en-US" sz="1000" b="0" baseline="0" dirty="0"/>
                        <a:t>게스트 </a:t>
                      </a:r>
                      <a:r>
                        <a:rPr lang="en-US" altLang="ko-KR" sz="1000" b="0" baseline="0" dirty="0"/>
                        <a:t>ID, </a:t>
                      </a:r>
                      <a:r>
                        <a:rPr lang="ko-KR" altLang="en-US" sz="1000" b="0" baseline="0" dirty="0"/>
                        <a:t>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핸드폰 번호</a:t>
                      </a:r>
                      <a:r>
                        <a:rPr lang="en-US" altLang="ko-KR" sz="1000" b="0" baseline="0" dirty="0"/>
                        <a:t>) </a:t>
                      </a:r>
                      <a:r>
                        <a:rPr lang="ko-KR" altLang="en-US" sz="1000" b="0" baseline="0" dirty="0"/>
                        <a:t>전체 출력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열람 창이 닫힌다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94773" y="599203"/>
            <a:ext cx="162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참여자 조회 열람 창	</a:t>
            </a:r>
          </a:p>
        </p:txBody>
      </p:sp>
      <p:pic>
        <p:nvPicPr>
          <p:cNvPr id="6" name="Picture 2" descr="C:\Users\sisth06\Downloads\[호스트 페이지] 참여자 조회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6" r="15343"/>
          <a:stretch/>
        </p:blipFill>
        <p:spPr bwMode="auto">
          <a:xfrm>
            <a:off x="1135344" y="1681081"/>
            <a:ext cx="6385690" cy="43113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8787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89498" y="233118"/>
          <a:ext cx="10647284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4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1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15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023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2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230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230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6364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9498" y="1196752"/>
          <a:ext cx="10647284" cy="5101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90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482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37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4200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진행 완료 된 클래스의 목록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클래스 이름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일시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신청인원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참여자 조회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버튼</a:t>
                      </a:r>
                      <a:r>
                        <a:rPr lang="en-US" altLang="ko-KR" sz="1000" b="0" baseline="0" dirty="0"/>
                        <a:t>)</a:t>
                      </a:r>
                      <a:r>
                        <a:rPr lang="ko-KR" altLang="en-US" sz="1000" b="0" baseline="0" dirty="0"/>
                        <a:t>이 한 페이지당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</a:t>
                      </a:r>
                      <a:endParaRPr lang="en-US" altLang="ko-KR" sz="1000" b="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dirty="0"/>
                        <a:t>해당 클래스에 참여한 참여자 조회 열람 창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en-US" altLang="ko-KR" sz="1000" dirty="0"/>
                        <a:t>HST_018_01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 출력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/>
                        <a:t>6. </a:t>
                      </a:r>
                      <a:r>
                        <a:rPr lang="ko-KR" altLang="en-US" sz="1000" b="0" baseline="0" dirty="0"/>
                        <a:t>선택된 메뉴가 파란색으로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53593" y="645370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진행 완료 클래스 페이지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414" y="1980063"/>
            <a:ext cx="5604333" cy="390435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5155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13785" y="186951"/>
          <a:ext cx="10771573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71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71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385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41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30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30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748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HST_018_01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13784" y="1196752"/>
          <a:ext cx="10771573" cy="5274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07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908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1581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완료된 해당 클래스에 참여한 게스트의 목록</a:t>
                      </a:r>
                      <a:r>
                        <a:rPr lang="en-US" altLang="ko-KR" sz="1000" b="0" baseline="0" dirty="0"/>
                        <a:t>( </a:t>
                      </a:r>
                      <a:r>
                        <a:rPr lang="ko-KR" altLang="en-US" sz="1000" b="0" baseline="0" dirty="0"/>
                        <a:t>게스트 </a:t>
                      </a:r>
                      <a:r>
                        <a:rPr lang="en-US" altLang="ko-KR" sz="1000" b="0" baseline="0" dirty="0"/>
                        <a:t>ID, </a:t>
                      </a:r>
                      <a:r>
                        <a:rPr lang="ko-KR" altLang="en-US" sz="1000" b="0" baseline="0" dirty="0"/>
                        <a:t>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핸드폰 번호</a:t>
                      </a:r>
                      <a:r>
                        <a:rPr lang="en-US" altLang="ko-KR" sz="1000" b="0" baseline="0" dirty="0"/>
                        <a:t>) </a:t>
                      </a:r>
                      <a:r>
                        <a:rPr lang="ko-KR" altLang="en-US" sz="1000" b="0" baseline="0" dirty="0"/>
                        <a:t>전체 출력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열람 창이 닫힌다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3953" y="399148"/>
            <a:ext cx="162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참여자 조회 열람 창	</a:t>
            </a:r>
          </a:p>
        </p:txBody>
      </p:sp>
      <p:pic>
        <p:nvPicPr>
          <p:cNvPr id="6" name="Picture 2" descr="C:\Users\sisth06\Downloads\[호스트 페이지] 참여자 조회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6" r="15343"/>
          <a:stretch/>
        </p:blipFill>
        <p:spPr bwMode="auto">
          <a:xfrm>
            <a:off x="2351585" y="2204864"/>
            <a:ext cx="4695505" cy="381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8719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00721" y="233118"/>
          <a:ext cx="10895860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5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28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28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747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90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38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4384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8613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00721" y="1196752"/>
          <a:ext cx="10895860" cy="543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24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334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4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740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답변 대기 목록 페이지</a:t>
                      </a:r>
                      <a:r>
                        <a:rPr lang="en-US" altLang="ko-KR" sz="1000" b="0" dirty="0"/>
                        <a:t>(HST_020)</a:t>
                      </a:r>
                      <a:r>
                        <a:rPr lang="ko-KR" altLang="en-US" sz="1000" b="0" dirty="0"/>
                        <a:t>로 이동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답변 완료 목록 페이지</a:t>
                      </a:r>
                      <a:r>
                        <a:rPr lang="en-US" altLang="ko-KR" sz="1000" b="0" dirty="0"/>
                        <a:t>(HST_022)</a:t>
                      </a:r>
                      <a:r>
                        <a:rPr lang="ko-KR" altLang="en-US" sz="1000" b="0" dirty="0"/>
                        <a:t>로 이동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클래스 </a:t>
                      </a:r>
                      <a:r>
                        <a:rPr lang="en-US" altLang="ko-KR" sz="1000" b="0" dirty="0"/>
                        <a:t>QNA </a:t>
                      </a:r>
                      <a:r>
                        <a:rPr lang="ko-KR" altLang="en-US" sz="1000" b="0" dirty="0"/>
                        <a:t>관리 페이지의 초기화면인 답변</a:t>
                      </a:r>
                      <a:r>
                        <a:rPr lang="ko-KR" altLang="en-US" sz="1000" b="0" baseline="0" dirty="0"/>
                        <a:t> 대기 목록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baseline="0" dirty="0"/>
                        <a:t>클래스 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문의 제목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작성자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일시</a:t>
                      </a:r>
                      <a:r>
                        <a:rPr lang="en-US" altLang="ko-KR" sz="1000" b="0" baseline="0" dirty="0"/>
                        <a:t>)</a:t>
                      </a:r>
                      <a:r>
                        <a:rPr lang="ko-KR" altLang="en-US" sz="1000" b="0" baseline="0" dirty="0"/>
                        <a:t>가 한 페이지당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제목을 선택하면 해당 </a:t>
                      </a:r>
                      <a:r>
                        <a:rPr lang="en-US" altLang="ko-KR" sz="1000" b="0" baseline="0" dirty="0"/>
                        <a:t>QNA</a:t>
                      </a:r>
                      <a:r>
                        <a:rPr lang="ko-KR" altLang="en-US" sz="1000" b="0" baseline="0" dirty="0"/>
                        <a:t>의 답변 대기 문의 내용 열람 페이지</a:t>
                      </a:r>
                      <a:r>
                        <a:rPr lang="en-US" altLang="ko-KR" sz="1000" b="0" baseline="0" dirty="0"/>
                        <a:t>(HST_021)</a:t>
                      </a:r>
                      <a:r>
                        <a:rPr lang="ko-KR" altLang="en-US" sz="1000" b="0" baseline="0" dirty="0"/>
                        <a:t>로</a:t>
                      </a:r>
                      <a:r>
                        <a:rPr lang="en-US" altLang="ko-KR" sz="1000" b="0" baseline="0" dirty="0"/>
                        <a:t>  </a:t>
                      </a:r>
                      <a:r>
                        <a:rPr lang="ko-KR" altLang="en-US" sz="1000" b="0" baseline="0" dirty="0"/>
                        <a:t>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</a:t>
                      </a: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74053" y="645370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클래스 </a:t>
            </a:r>
            <a:r>
              <a:rPr lang="en-US" altLang="ko-KR" sz="1000" dirty="0"/>
              <a:t>QNA </a:t>
            </a:r>
            <a:r>
              <a:rPr lang="ko-KR" altLang="en-US" sz="1000" dirty="0"/>
              <a:t>관리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789" y="2076762"/>
            <a:ext cx="5552784" cy="38684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3460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04907" y="233118"/>
          <a:ext cx="10727185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16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16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255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237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92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92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7087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HST_020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04907" y="1196752"/>
          <a:ext cx="10727184" cy="543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15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756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4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740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답변 대기 목록 페이지</a:t>
                      </a:r>
                      <a:r>
                        <a:rPr lang="en-US" altLang="ko-KR" sz="1000" b="0" dirty="0"/>
                        <a:t>(HST_020)</a:t>
                      </a:r>
                      <a:r>
                        <a:rPr lang="ko-KR" altLang="en-US" sz="1000" b="0" dirty="0"/>
                        <a:t>로 이동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답변 완료 목록 페이지</a:t>
                      </a:r>
                      <a:r>
                        <a:rPr lang="en-US" altLang="ko-KR" sz="1000" b="0" dirty="0"/>
                        <a:t>(HST_022)</a:t>
                      </a:r>
                      <a:r>
                        <a:rPr lang="ko-KR" altLang="en-US" sz="1000" b="0" dirty="0"/>
                        <a:t>로 이동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답변</a:t>
                      </a:r>
                      <a:r>
                        <a:rPr lang="ko-KR" altLang="en-US" sz="1000" b="0" baseline="0" dirty="0"/>
                        <a:t> 대기 목록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baseline="0" dirty="0"/>
                        <a:t>클래스 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문의 제목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작성자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일시</a:t>
                      </a:r>
                      <a:r>
                        <a:rPr lang="en-US" altLang="ko-KR" sz="1000" b="0" baseline="0" dirty="0"/>
                        <a:t>)</a:t>
                      </a:r>
                      <a:r>
                        <a:rPr lang="ko-KR" altLang="en-US" sz="1000" b="0" baseline="0" dirty="0"/>
                        <a:t>가 한 페이지당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제목을 선택하면 해당 </a:t>
                      </a:r>
                      <a:r>
                        <a:rPr lang="en-US" altLang="ko-KR" sz="1000" b="0" baseline="0" dirty="0"/>
                        <a:t>QNA</a:t>
                      </a:r>
                      <a:r>
                        <a:rPr lang="ko-KR" altLang="en-US" sz="1000" b="0" baseline="0" dirty="0"/>
                        <a:t>의 답변 대기 문의 내용 열람 페이지</a:t>
                      </a:r>
                      <a:r>
                        <a:rPr lang="en-US" altLang="ko-KR" sz="1000" b="0" baseline="0" dirty="0"/>
                        <a:t>(HST_021)</a:t>
                      </a:r>
                      <a:r>
                        <a:rPr lang="ko-KR" altLang="en-US" sz="1000" b="0" baseline="0" dirty="0"/>
                        <a:t>로</a:t>
                      </a:r>
                      <a:r>
                        <a:rPr lang="en-US" altLang="ko-KR" sz="1000" b="0" baseline="0" dirty="0"/>
                        <a:t>  </a:t>
                      </a:r>
                      <a:r>
                        <a:rPr lang="ko-KR" altLang="en-US" sz="1000" b="0" baseline="0" dirty="0"/>
                        <a:t>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</a:t>
                      </a:r>
                      <a:endParaRPr lang="en-US" altLang="ko-KR" sz="1000" b="0" baseline="0" dirty="0"/>
                    </a:p>
                    <a:p>
                      <a:pPr>
                        <a:lnSpc>
                          <a:spcPct val="200000"/>
                        </a:lnSpc>
                      </a:pP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0284" y="645370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답변 대기 목록 페이지</a:t>
            </a:r>
          </a:p>
        </p:txBody>
      </p:sp>
      <p:pic>
        <p:nvPicPr>
          <p:cNvPr id="21506" name="Picture 2" descr="C:\Users\sisth06\Downloads\[호스트 페이지] QNA 관리-답변 대기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707" y="2013271"/>
            <a:ext cx="6044247" cy="421082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2564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69398" y="228087"/>
          <a:ext cx="10700551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82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82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178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13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692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692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6846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3.1.4.1.1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HST_021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69398" y="1196752"/>
          <a:ext cx="10700551" cy="5346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40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665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9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8740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선택한 </a:t>
                      </a:r>
                      <a:r>
                        <a:rPr lang="en-US" altLang="ko-KR" sz="1000" b="0" dirty="0"/>
                        <a:t>QNA</a:t>
                      </a:r>
                      <a:r>
                        <a:rPr lang="ko-KR" altLang="en-US" sz="1000" b="0" dirty="0"/>
                        <a:t>의 제목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작성자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일시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내용이 출력 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문의에 대한 답변 내용을 입력할 수 있다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등록을 원할 시 선택</a:t>
                      </a:r>
                      <a:r>
                        <a:rPr lang="en-US" altLang="ko-KR" sz="1000" b="0" dirty="0"/>
                        <a:t>.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단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아무 입력이 없는 상태로 선택할 시 답변 등록 알림 창</a:t>
                      </a:r>
                      <a:r>
                        <a:rPr lang="en-US" altLang="ko-KR" sz="1000" b="0" baseline="0" dirty="0"/>
                        <a:t>(HST_021_01) </a:t>
                      </a:r>
                      <a:r>
                        <a:rPr lang="ko-KR" altLang="en-US" sz="1000" b="0" baseline="0" dirty="0"/>
                        <a:t>출력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endParaRPr lang="en-US" altLang="ko-KR" sz="1000" b="0" dirty="0"/>
                    </a:p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endParaRPr lang="en-US" altLang="ko-KR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64325" y="640339"/>
            <a:ext cx="2088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답변 대기 </a:t>
            </a:r>
            <a:r>
              <a:rPr lang="ko-KR" altLang="en-US" sz="1000"/>
              <a:t>문의 내용 열람 페이지</a:t>
            </a:r>
            <a:endParaRPr lang="ko-KR" altLang="en-US" sz="1000" dirty="0"/>
          </a:p>
        </p:txBody>
      </p:sp>
      <p:pic>
        <p:nvPicPr>
          <p:cNvPr id="19460" name="Picture 4" descr="C:\Users\sisth06\Downloads\[호스트 페이지] 답변 대기 열람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03" y="1940203"/>
            <a:ext cx="6186762" cy="431011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671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20823" y="210575"/>
          <a:ext cx="11135557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30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030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445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84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46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460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078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3.1.4.1.1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0" dirty="0"/>
                        <a:t> HST_021_01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527897" y="1196752"/>
          <a:ext cx="9140102" cy="566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8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318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627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입력이 필요함을 알리는 알림 창 출력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알림 창이 닫힌다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endParaRPr lang="en-US" altLang="ko-KR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19936" y="573925"/>
            <a:ext cx="2088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답변 등록 알림 창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9537" y="2621989"/>
            <a:ext cx="5256582" cy="366208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5227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03067" y="205541"/>
          <a:ext cx="11046781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1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1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187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496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569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691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9979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HST_022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03067" y="1196752"/>
          <a:ext cx="11046780" cy="5346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1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851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9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8740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답변 대기 목록 페이지</a:t>
                      </a:r>
                      <a:r>
                        <a:rPr lang="en-US" altLang="ko-KR" sz="1000" b="0" dirty="0"/>
                        <a:t>(HST_020)</a:t>
                      </a:r>
                      <a:r>
                        <a:rPr lang="ko-KR" altLang="en-US" sz="1000" b="0" dirty="0"/>
                        <a:t>로 이동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답변 완료 목록 페이지</a:t>
                      </a:r>
                      <a:r>
                        <a:rPr lang="en-US" altLang="ko-KR" sz="1000" b="0" dirty="0"/>
                        <a:t>(HST_022)</a:t>
                      </a:r>
                      <a:r>
                        <a:rPr lang="ko-KR" altLang="en-US" sz="1000" b="0" dirty="0"/>
                        <a:t>로 이동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답변</a:t>
                      </a:r>
                      <a:r>
                        <a:rPr lang="ko-KR" altLang="en-US" sz="1000" b="0" baseline="0" dirty="0"/>
                        <a:t> 완료 목록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baseline="0" dirty="0"/>
                        <a:t>클래스 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문의 제목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작성자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일시</a:t>
                      </a:r>
                      <a:r>
                        <a:rPr lang="en-US" altLang="ko-KR" sz="1000" b="0" baseline="0" dirty="0"/>
                        <a:t>)</a:t>
                      </a:r>
                      <a:r>
                        <a:rPr lang="ko-KR" altLang="en-US" sz="1000" b="0" baseline="0" dirty="0"/>
                        <a:t>가 한 페이지당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제목을 선택하면 해당 </a:t>
                      </a:r>
                      <a:r>
                        <a:rPr lang="en-US" altLang="ko-KR" sz="1000" b="0" baseline="0" dirty="0"/>
                        <a:t>QNA</a:t>
                      </a:r>
                      <a:r>
                        <a:rPr lang="ko-KR" altLang="en-US" sz="1000" b="0" baseline="0" dirty="0"/>
                        <a:t>의 답변  완료 문의 내용 열람 페이지</a:t>
                      </a:r>
                      <a:r>
                        <a:rPr lang="en-US" altLang="ko-KR" sz="1000" b="0" baseline="0" dirty="0"/>
                        <a:t>(HST_023)</a:t>
                      </a:r>
                      <a:r>
                        <a:rPr lang="ko-KR" altLang="en-US" sz="1000" b="0" baseline="0" dirty="0"/>
                        <a:t>로</a:t>
                      </a:r>
                      <a:r>
                        <a:rPr lang="en-US" altLang="ko-KR" sz="1000" b="0" baseline="0" dirty="0"/>
                        <a:t>  </a:t>
                      </a:r>
                      <a:r>
                        <a:rPr lang="ko-KR" altLang="en-US" sz="1000" b="0" baseline="0" dirty="0"/>
                        <a:t>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</a:t>
                      </a: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8814" y="617793"/>
            <a:ext cx="2088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답변 완료 목록 페이지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026" y="1769291"/>
            <a:ext cx="6417582" cy="447091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7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PUB_005_01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회원가입 완료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양식에 맞게 모두 작성하고 가입하기 버튼을 선택 시 회원가입완료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(PUB_005_01)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 뜬다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Login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호스트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로그인페이지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(PUB_008)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78398BC-D32A-41D9-A95B-821E2D13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06" y="1786082"/>
            <a:ext cx="7698166" cy="42147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742FB6B-C582-432B-B29E-9799408AF46A}"/>
              </a:ext>
            </a:extLst>
          </p:cNvPr>
          <p:cNvSpPr/>
          <p:nvPr/>
        </p:nvSpPr>
        <p:spPr>
          <a:xfrm>
            <a:off x="5680038" y="3679115"/>
            <a:ext cx="415962" cy="441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F91A6F-D951-4FC4-9C03-21CEC2889F2E}"/>
              </a:ext>
            </a:extLst>
          </p:cNvPr>
          <p:cNvSpPr txBox="1"/>
          <p:nvPr/>
        </p:nvSpPr>
        <p:spPr>
          <a:xfrm>
            <a:off x="5600701" y="3438526"/>
            <a:ext cx="752474" cy="9158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0C5D783-D7D9-42E0-AC46-3492E36F5D14}"/>
              </a:ext>
            </a:extLst>
          </p:cNvPr>
          <p:cNvSpPr/>
          <p:nvPr/>
        </p:nvSpPr>
        <p:spPr>
          <a:xfrm>
            <a:off x="3652380" y="3525307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379748B-8725-400F-A07E-7E6907241C17}"/>
              </a:ext>
            </a:extLst>
          </p:cNvPr>
          <p:cNvSpPr/>
          <p:nvPr/>
        </p:nvSpPr>
        <p:spPr>
          <a:xfrm>
            <a:off x="3652380" y="4156297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01209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89498" y="191017"/>
          <a:ext cx="10762696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60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60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359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37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230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230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7408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3.1.4.2.1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HST_023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9498" y="1196752"/>
          <a:ext cx="10762696" cy="5363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48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87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433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선택한 </a:t>
                      </a:r>
                      <a:r>
                        <a:rPr lang="en-US" altLang="ko-KR" sz="1000" b="0" baseline="0" dirty="0"/>
                        <a:t>QNA</a:t>
                      </a:r>
                      <a:r>
                        <a:rPr lang="ko-KR" altLang="en-US" sz="1000" b="0" baseline="0" dirty="0"/>
                        <a:t>의 제목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작성자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작성일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내용을 출력한다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해당</a:t>
                      </a:r>
                      <a:r>
                        <a:rPr lang="en-US" altLang="ko-KR" sz="1000" b="0" baseline="0" dirty="0"/>
                        <a:t> QNA</a:t>
                      </a:r>
                      <a:r>
                        <a:rPr lang="ko-KR" altLang="en-US" sz="1000" b="0" baseline="0" dirty="0"/>
                        <a:t>에 자신이 등록한 답변의 내용과 자신의 아이디가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8813" y="533581"/>
            <a:ext cx="2088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답변 완료 문의 내용 열람 페이지</a:t>
            </a:r>
          </a:p>
        </p:txBody>
      </p:sp>
      <p:pic>
        <p:nvPicPr>
          <p:cNvPr id="18434" name="Picture 2" descr="C:\Users\sisth06\Downloads\[호스트 페이지] 답변 완료 열람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276873"/>
            <a:ext cx="5385440" cy="375185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5858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13786" y="233118"/>
          <a:ext cx="10691672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2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71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71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152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09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615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615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6765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HST_024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96644" y="1196752"/>
          <a:ext cx="10608813" cy="5346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37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50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9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8740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정산 정보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클래스 이름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입금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예정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일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정산 금액</a:t>
                      </a:r>
                      <a:r>
                        <a:rPr lang="en-US" altLang="ko-KR" sz="1000" b="0" dirty="0"/>
                        <a:t>, </a:t>
                      </a:r>
                      <a:r>
                        <a:rPr lang="ko-KR" altLang="en-US" sz="1000" b="0" dirty="0"/>
                        <a:t>정산 상태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를 확인 할 수</a:t>
                      </a:r>
                      <a:r>
                        <a:rPr lang="ko-KR" altLang="en-US" sz="1000" b="0" baseline="0" dirty="0"/>
                        <a:t> 있는 목록이 한 페이지에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23751" y="645370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정산 상태 확인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41" y="1752601"/>
            <a:ext cx="6026909" cy="419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826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A662BE8-FDE3-498D-90B3-83A861A6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90" y="1746914"/>
            <a:ext cx="8297838" cy="4419448"/>
          </a:xfrm>
          <a:prstGeom prst="rect">
            <a:avLst/>
          </a:prstGeom>
        </p:spPr>
      </p:pic>
      <p:graphicFrame>
        <p:nvGraphicFramePr>
          <p:cNvPr id="252" name="Google Shape;252;p34"/>
          <p:cNvGraphicFramePr/>
          <p:nvPr/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GH_001이동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GH_003이동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3</a:t>
                      </a:r>
                      <a:r>
                        <a:rPr lang="ko-KR" dirty="0"/>
                        <a:t> PUB_017이동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 </a:t>
                      </a:r>
                      <a:r>
                        <a:rPr lang="en-US" altLang="ko-KR" dirty="0"/>
                        <a:t>HTML</a:t>
                      </a:r>
                      <a:r>
                        <a:rPr lang="ko-KR" altLang="en-US" dirty="0"/>
                        <a:t>로 저장된 문서 내용 출력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54;p34">
            <a:extLst>
              <a:ext uri="{FF2B5EF4-FFF2-40B4-BE49-F238E27FC236}">
                <a16:creationId xmlns:a16="http://schemas.microsoft.com/office/drawing/2014/main" xmlns="" id="{36452B27-9693-42A2-A9C6-7ADA826AFF3A}"/>
              </a:ext>
            </a:extLst>
          </p:cNvPr>
          <p:cNvGraphicFramePr/>
          <p:nvPr/>
        </p:nvGraphicFramePr>
        <p:xfrm>
          <a:off x="246742" y="226181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2.4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고객센터(초기화면 FAQ)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068D3A2B-75CB-4060-AA66-F48F3765388D}"/>
              </a:ext>
            </a:extLst>
          </p:cNvPr>
          <p:cNvSpPr/>
          <p:nvPr/>
        </p:nvSpPr>
        <p:spPr>
          <a:xfrm>
            <a:off x="1807320" y="3091204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E4D0F92-ED93-404E-9075-3612B8EFF806}"/>
              </a:ext>
            </a:extLst>
          </p:cNvPr>
          <p:cNvSpPr/>
          <p:nvPr/>
        </p:nvSpPr>
        <p:spPr>
          <a:xfrm>
            <a:off x="1807319" y="3893454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91CDCA87-A222-4B24-9FB4-9117FE1AD56F}"/>
              </a:ext>
            </a:extLst>
          </p:cNvPr>
          <p:cNvSpPr/>
          <p:nvPr/>
        </p:nvSpPr>
        <p:spPr>
          <a:xfrm>
            <a:off x="1807318" y="4297496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5BB11AA1-F879-481F-B70E-11CE95423585}"/>
              </a:ext>
            </a:extLst>
          </p:cNvPr>
          <p:cNvSpPr/>
          <p:nvPr/>
        </p:nvSpPr>
        <p:spPr>
          <a:xfrm>
            <a:off x="2226526" y="3429000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150422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446F045-3145-4706-A5B3-DD9194FDC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5" t="22765" r="21617" b="16842"/>
          <a:stretch/>
        </p:blipFill>
        <p:spPr>
          <a:xfrm>
            <a:off x="635620" y="1683833"/>
            <a:ext cx="8129118" cy="4560849"/>
          </a:xfrm>
          <a:prstGeom prst="rect">
            <a:avLst/>
          </a:prstGeom>
        </p:spPr>
      </p:pic>
      <p:graphicFrame>
        <p:nvGraphicFramePr>
          <p:cNvPr id="260" name="Google Shape;260;p35"/>
          <p:cNvGraphicFramePr/>
          <p:nvPr/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제목을 </a:t>
                      </a:r>
                      <a:r>
                        <a:rPr lang="ko-KR" dirty="0" err="1"/>
                        <a:t>입력받음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호스트 신고와 게스트 신고 선택 창 펼침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3</a:t>
                      </a:r>
                      <a:r>
                        <a:rPr lang="ko-KR" dirty="0"/>
                        <a:t> 신고할 사람의 아이디를 </a:t>
                      </a:r>
                      <a:r>
                        <a:rPr lang="ko-KR" dirty="0" err="1"/>
                        <a:t>입력받음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 내용을 </a:t>
                      </a:r>
                      <a:r>
                        <a:rPr lang="ko-KR" dirty="0" err="1"/>
                        <a:t>입력받음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5</a:t>
                      </a:r>
                      <a:r>
                        <a:rPr lang="ko-KR" dirty="0"/>
                        <a:t>-1 양식이 만족되지 않을 경우 GH_002_01로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5</a:t>
                      </a:r>
                      <a:r>
                        <a:rPr lang="ko-KR" dirty="0"/>
                        <a:t>-2   양식이 만족되었을 경우 관리자에게 전송 후 GH_001로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6 </a:t>
                      </a:r>
                      <a:r>
                        <a:rPr lang="ko-KR" altLang="en-US" dirty="0"/>
                        <a:t>이전 페이지로 이동한다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62;p35">
            <a:extLst>
              <a:ext uri="{FF2B5EF4-FFF2-40B4-BE49-F238E27FC236}">
                <a16:creationId xmlns:a16="http://schemas.microsoft.com/office/drawing/2014/main" xmlns="" id="{61B2083A-5EF4-41B4-8520-64C2DC5A89C2}"/>
              </a:ext>
            </a:extLst>
          </p:cNvPr>
          <p:cNvGraphicFramePr/>
          <p:nvPr/>
        </p:nvGraphicFramePr>
        <p:xfrm>
          <a:off x="246742" y="226181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2.4.1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신고게시판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5B18CDD-9F8A-4912-9828-4410A23BC13C}"/>
              </a:ext>
            </a:extLst>
          </p:cNvPr>
          <p:cNvSpPr/>
          <p:nvPr/>
        </p:nvSpPr>
        <p:spPr>
          <a:xfrm>
            <a:off x="2855533" y="2868179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F5F5113-5D50-4640-847B-EB511EB78026}"/>
              </a:ext>
            </a:extLst>
          </p:cNvPr>
          <p:cNvSpPr/>
          <p:nvPr/>
        </p:nvSpPr>
        <p:spPr>
          <a:xfrm>
            <a:off x="5843929" y="2868179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1D83E0B-DA58-4512-B32E-92B11B5B5952}"/>
              </a:ext>
            </a:extLst>
          </p:cNvPr>
          <p:cNvSpPr/>
          <p:nvPr/>
        </p:nvSpPr>
        <p:spPr>
          <a:xfrm>
            <a:off x="2855533" y="3139165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E0741A8-5B2F-401C-ABE2-FB795F00FDBA}"/>
              </a:ext>
            </a:extLst>
          </p:cNvPr>
          <p:cNvSpPr/>
          <p:nvPr/>
        </p:nvSpPr>
        <p:spPr>
          <a:xfrm>
            <a:off x="2855533" y="3396920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C772B36D-2A79-48DA-8335-BE94E6980E5A}"/>
              </a:ext>
            </a:extLst>
          </p:cNvPr>
          <p:cNvSpPr/>
          <p:nvPr/>
        </p:nvSpPr>
        <p:spPr>
          <a:xfrm>
            <a:off x="7092997" y="547336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5C52137B-D8AF-49DA-AEA4-AD576F8582BC}"/>
              </a:ext>
            </a:extLst>
          </p:cNvPr>
          <p:cNvSpPr/>
          <p:nvPr/>
        </p:nvSpPr>
        <p:spPr>
          <a:xfrm>
            <a:off x="7705842" y="547336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723740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36"/>
          <p:cNvGraphicFramePr/>
          <p:nvPr/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알림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창이 닫히고 현재 페이지에 머무른다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70" name="Google Shape;270;p36"/>
          <p:cNvGraphicFramePr/>
          <p:nvPr/>
        </p:nvGraphicFramePr>
        <p:xfrm>
          <a:off x="246741" y="226176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초판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2.4.1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GH_002_01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신고게시판 양식 입력 알림창(“모든 양식에 값을 입력해주세요”)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47C8F7B-6FC8-428E-A89E-79D18B77F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0" t="21788" r="21799" b="12032"/>
          <a:stretch/>
        </p:blipFill>
        <p:spPr>
          <a:xfrm>
            <a:off x="836342" y="1906858"/>
            <a:ext cx="7471317" cy="453854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3375BBBF-39A9-4F6E-8CFC-95909903A140}"/>
              </a:ext>
            </a:extLst>
          </p:cNvPr>
          <p:cNvSpPr/>
          <p:nvPr/>
        </p:nvSpPr>
        <p:spPr>
          <a:xfrm>
            <a:off x="3892598" y="4176132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763931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" name="Google Shape;276;p37"/>
          <p:cNvGraphicFramePr/>
          <p:nvPr/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GH_005로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해당 페이지의 10개의 목록을 출력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3 GH_004로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78" name="Google Shape;278;p37"/>
          <p:cNvGraphicFramePr/>
          <p:nvPr/>
        </p:nvGraphicFramePr>
        <p:xfrm>
          <a:off x="246741" y="22618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2.4.2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GH_003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나의 1:1 문의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19B3FE1-DD3F-4526-AF2B-FA60DC746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7" t="20786" r="21342" b="16707"/>
          <a:stretch/>
        </p:blipFill>
        <p:spPr>
          <a:xfrm>
            <a:off x="591015" y="1760416"/>
            <a:ext cx="7805853" cy="467383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68724D00-1348-495A-AB2F-B97AF8AA71B1}"/>
              </a:ext>
            </a:extLst>
          </p:cNvPr>
          <p:cNvSpPr/>
          <p:nvPr/>
        </p:nvSpPr>
        <p:spPr>
          <a:xfrm>
            <a:off x="2967047" y="3314229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A1A6754A-6694-4146-8CF6-604433482145}"/>
              </a:ext>
            </a:extLst>
          </p:cNvPr>
          <p:cNvSpPr/>
          <p:nvPr/>
        </p:nvSpPr>
        <p:spPr>
          <a:xfrm>
            <a:off x="3792237" y="5789799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B84D5A7-27B1-49F2-A578-C9E6EA892298}"/>
              </a:ext>
            </a:extLst>
          </p:cNvPr>
          <p:cNvSpPr/>
          <p:nvPr/>
        </p:nvSpPr>
        <p:spPr>
          <a:xfrm>
            <a:off x="6936881" y="5388355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031890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Google Shape;284;p38"/>
          <p:cNvGraphicFramePr/>
          <p:nvPr/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제목을 입력</a:t>
                      </a:r>
                      <a:r>
                        <a:rPr lang="en-US" altLang="ko-KR" dirty="0"/>
                        <a:t> </a:t>
                      </a:r>
                      <a:r>
                        <a:rPr lang="ko-KR" dirty="0"/>
                        <a:t>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내용을 입력</a:t>
                      </a:r>
                      <a:r>
                        <a:rPr lang="en-US" altLang="ko-KR" dirty="0"/>
                        <a:t> </a:t>
                      </a:r>
                      <a:r>
                        <a:rPr lang="ko-KR" dirty="0"/>
                        <a:t>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3 </a:t>
                      </a:r>
                      <a:r>
                        <a:rPr lang="ko-KR" altLang="en-US" dirty="0"/>
                        <a:t>이전 페이지인 </a:t>
                      </a:r>
                      <a:r>
                        <a:rPr lang="en-US" altLang="ko-KR" dirty="0"/>
                        <a:t>GH_003</a:t>
                      </a:r>
                      <a:r>
                        <a:rPr lang="ko-KR" altLang="en-US" dirty="0"/>
                        <a:t>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-1 양식에 만족하지 않을 경우 GH_004_01로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-2 양식에 만족할 경우 게시글 등록을 완료하고 GH_003으로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86" name="Google Shape;286;p38"/>
          <p:cNvGraphicFramePr/>
          <p:nvPr/>
        </p:nvGraphicFramePr>
        <p:xfrm>
          <a:off x="246741" y="218177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2.4.2.1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GH_004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문의 글 작성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3F8BB86-F512-4B5F-918A-7A5CB452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3" t="22114" r="21524" b="16843"/>
          <a:stretch/>
        </p:blipFill>
        <p:spPr>
          <a:xfrm>
            <a:off x="613317" y="1822585"/>
            <a:ext cx="7963639" cy="445555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4AB2F950-A85E-4644-8256-E073705BE22A}"/>
              </a:ext>
            </a:extLst>
          </p:cNvPr>
          <p:cNvSpPr/>
          <p:nvPr/>
        </p:nvSpPr>
        <p:spPr>
          <a:xfrm>
            <a:off x="2677115" y="3001995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0AC1EBFF-D16A-4B08-B5B6-CBCC7969A338}"/>
              </a:ext>
            </a:extLst>
          </p:cNvPr>
          <p:cNvSpPr/>
          <p:nvPr/>
        </p:nvSpPr>
        <p:spPr>
          <a:xfrm>
            <a:off x="2677114" y="3293606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3F7A3E1-9F22-44F1-9253-9224B521E7B0}"/>
              </a:ext>
            </a:extLst>
          </p:cNvPr>
          <p:cNvSpPr/>
          <p:nvPr/>
        </p:nvSpPr>
        <p:spPr>
          <a:xfrm>
            <a:off x="6747309" y="558813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6A7FB49-E32E-4DD4-A11B-4541A23396D4}"/>
              </a:ext>
            </a:extLst>
          </p:cNvPr>
          <p:cNvSpPr/>
          <p:nvPr/>
        </p:nvSpPr>
        <p:spPr>
          <a:xfrm>
            <a:off x="5843928" y="558813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88620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Google Shape;292;p39"/>
          <p:cNvGraphicFramePr/>
          <p:nvPr/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알림</a:t>
                      </a:r>
                      <a:r>
                        <a:rPr lang="en-US" altLang="ko-KR" dirty="0"/>
                        <a:t> </a:t>
                      </a:r>
                      <a:r>
                        <a:rPr lang="ko-KR" dirty="0"/>
                        <a:t>창</a:t>
                      </a:r>
                      <a:r>
                        <a:rPr lang="ko-KR" altLang="en-US" dirty="0"/>
                        <a:t>이 닫히고 현재 페이지에 머무른다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94" name="Google Shape;294;p39"/>
          <p:cNvGraphicFramePr/>
          <p:nvPr/>
        </p:nvGraphicFramePr>
        <p:xfrm>
          <a:off x="246741" y="22618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2.4.2.1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GH_004_01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문의 글 양식 입력 </a:t>
                      </a:r>
                      <a:r>
                        <a:rPr lang="ko-KR" sz="1050" dirty="0" err="1"/>
                        <a:t>알림창</a:t>
                      </a:r>
                      <a:endParaRPr sz="105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(“모든 양식에 값을 입력해주세요”)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9821EA4-73AA-4689-9793-0C146E02C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9" t="21788" r="21433" b="18699"/>
          <a:stretch/>
        </p:blipFill>
        <p:spPr>
          <a:xfrm>
            <a:off x="535258" y="1739590"/>
            <a:ext cx="8082348" cy="438243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9E491442-1171-4EDF-880C-A1C0FFA5D887}"/>
              </a:ext>
            </a:extLst>
          </p:cNvPr>
          <p:cNvSpPr/>
          <p:nvPr/>
        </p:nvSpPr>
        <p:spPr>
          <a:xfrm>
            <a:off x="3914900" y="4184024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177841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40"/>
          <p:cNvGraphicFramePr/>
          <p:nvPr/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GH_005_01로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02" name="Google Shape;302;p40"/>
          <p:cNvGraphicFramePr/>
          <p:nvPr/>
        </p:nvGraphicFramePr>
        <p:xfrm>
          <a:off x="246741" y="226174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2.4.2.2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GH_005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문의 글 열람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7586392-374F-4CDA-9372-E80AE23CA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3" t="21464" r="21982" b="16843"/>
          <a:stretch/>
        </p:blipFill>
        <p:spPr>
          <a:xfrm>
            <a:off x="758282" y="1873404"/>
            <a:ext cx="7727795" cy="458315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079BF6FD-78B2-4886-AC29-F5BA3F6D7EBC}"/>
              </a:ext>
            </a:extLst>
          </p:cNvPr>
          <p:cNvSpPr/>
          <p:nvPr/>
        </p:nvSpPr>
        <p:spPr>
          <a:xfrm>
            <a:off x="6580042" y="5702908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480540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" name="Google Shape;308;p41"/>
          <p:cNvGraphicFramePr/>
          <p:nvPr/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삭제하고 GH_003으로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</a:t>
                      </a:r>
                      <a:r>
                        <a:rPr lang="ko-KR" dirty="0" err="1"/>
                        <a:t>알림창</a:t>
                      </a:r>
                      <a:r>
                        <a:rPr lang="ko-KR" dirty="0"/>
                        <a:t> 삭제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09" name="Google Shape;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9" y="1543710"/>
            <a:ext cx="8415893" cy="50644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0" name="Google Shape;310;p41"/>
          <p:cNvGraphicFramePr/>
          <p:nvPr/>
        </p:nvGraphicFramePr>
        <p:xfrm>
          <a:off x="246741" y="24979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초판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2.4.2.2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GH_005_01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문의 글 삭제 알림창</a:t>
                      </a:r>
                      <a:endParaRPr sz="105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(“삭제하시겠습니까?“)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337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PUB_005_02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중복아이디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중복된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입력하면 중복됨을 알려주는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재입력 버튼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닫히고  호스트 회원가입 페이지에 머문다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F3B9638-89DD-4272-BE12-20F68A0B7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5" y="1718151"/>
            <a:ext cx="7827179" cy="4350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E7422ED-EC31-444B-86C6-C0475039D901}"/>
              </a:ext>
            </a:extLst>
          </p:cNvPr>
          <p:cNvSpPr txBox="1"/>
          <p:nvPr/>
        </p:nvSpPr>
        <p:spPr>
          <a:xfrm>
            <a:off x="5637007" y="3571539"/>
            <a:ext cx="279699" cy="1097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E713C185-9A08-4ED6-AA50-685C7AF74CE6}"/>
              </a:ext>
            </a:extLst>
          </p:cNvPr>
          <p:cNvSpPr/>
          <p:nvPr/>
        </p:nvSpPr>
        <p:spPr>
          <a:xfrm>
            <a:off x="3506654" y="3620879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17C49E4-B84E-4302-8FFD-F1E8B8E75779}"/>
              </a:ext>
            </a:extLst>
          </p:cNvPr>
          <p:cNvSpPr/>
          <p:nvPr/>
        </p:nvSpPr>
        <p:spPr>
          <a:xfrm>
            <a:off x="3506654" y="4255252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39339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E97BC7-AC0C-46F7-BB3A-AB0A0D01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</p:spPr>
        <p:txBody>
          <a:bodyPr/>
          <a:lstStyle/>
          <a:p>
            <a:pPr algn="ctr"/>
            <a:r>
              <a:rPr lang="ko-KR" altLang="en-US" b="1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26491393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ADM_000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 전용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 전용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로그인시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초기화면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(ADM_000)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관리자 전용페이지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(ADM_001   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6C09122-0ED0-4D29-B282-F4336B4C1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6" y="1553601"/>
            <a:ext cx="7497055" cy="499432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6FC91B5-A714-4086-9ECD-24651976C143}"/>
              </a:ext>
            </a:extLst>
          </p:cNvPr>
          <p:cNvSpPr/>
          <p:nvPr/>
        </p:nvSpPr>
        <p:spPr>
          <a:xfrm>
            <a:off x="1145097" y="1694576"/>
            <a:ext cx="215318" cy="1873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B6E6B150-0660-4D49-9E73-59F34F9E7D35}"/>
              </a:ext>
            </a:extLst>
          </p:cNvPr>
          <p:cNvSpPr/>
          <p:nvPr/>
        </p:nvSpPr>
        <p:spPr>
          <a:xfrm>
            <a:off x="5842862" y="1741414"/>
            <a:ext cx="139153" cy="936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0654062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관리페이지의 초기화면인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(ADM_002)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호스트 관리 페이지다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게스트 관리페이지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(ADM_006)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매출관리 페이지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(ADM_009)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클래스 관리페이지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(ADM_012)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고객센터 관리페이지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(ADM_020)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페이지번호를 눌러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페이지간의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이동이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xmlns="" id="{70664F32-63D0-4C58-9D94-5369E398836B}"/>
              </a:ext>
            </a:extLst>
          </p:cNvPr>
          <p:cNvSpPr/>
          <p:nvPr/>
        </p:nvSpPr>
        <p:spPr>
          <a:xfrm>
            <a:off x="684403" y="2701503"/>
            <a:ext cx="215318" cy="1873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C8598D7-B261-4A4D-A137-137714B83DCC}"/>
              </a:ext>
            </a:extLst>
          </p:cNvPr>
          <p:cNvSpPr/>
          <p:nvPr/>
        </p:nvSpPr>
        <p:spPr>
          <a:xfrm>
            <a:off x="684403" y="3039036"/>
            <a:ext cx="215318" cy="1873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D2CC3017-D83C-4A1D-B75B-804FA5DD95E0}"/>
              </a:ext>
            </a:extLst>
          </p:cNvPr>
          <p:cNvSpPr/>
          <p:nvPr/>
        </p:nvSpPr>
        <p:spPr>
          <a:xfrm>
            <a:off x="684403" y="3684138"/>
            <a:ext cx="215318" cy="1873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E8650AEC-4C38-42FC-BCD2-983974E5E434}"/>
              </a:ext>
            </a:extLst>
          </p:cNvPr>
          <p:cNvSpPr/>
          <p:nvPr/>
        </p:nvSpPr>
        <p:spPr>
          <a:xfrm>
            <a:off x="684403" y="4019485"/>
            <a:ext cx="215318" cy="1873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DED458D3-F0D6-48E9-9767-1BA6E4A5A87B}"/>
              </a:ext>
            </a:extLst>
          </p:cNvPr>
          <p:cNvSpPr/>
          <p:nvPr/>
        </p:nvSpPr>
        <p:spPr>
          <a:xfrm>
            <a:off x="684403" y="3361587"/>
            <a:ext cx="215318" cy="1873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F7E5B72-66B3-4DFC-AACC-27289960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21" y="1561617"/>
            <a:ext cx="6568365" cy="461975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8C61F2C-F526-4708-AA75-A5C62280BE60}"/>
              </a:ext>
            </a:extLst>
          </p:cNvPr>
          <p:cNvSpPr/>
          <p:nvPr/>
        </p:nvSpPr>
        <p:spPr>
          <a:xfrm>
            <a:off x="3454168" y="5702908"/>
            <a:ext cx="215318" cy="1873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8648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9DA2753-7983-43CE-AE1A-585AFAED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49" y="1754563"/>
            <a:ext cx="6568365" cy="461975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호스트 관리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1174914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호스트 관리페이지의 초기화면인 호스트 명단조회 페이지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(ADM_003)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 활성화 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블랙리스트에 추가된 호스트들의 목록을 볼 수 있는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(ADM_005)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페이지로 이동한다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클래스 조회 버튼을 선택 시 특정 호스트가 개설한 클래스의 목록을 조회 할 수 있는 페이지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(ADM_004)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 이동한다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신고 접수된 호스트를 블랙리스트에 추가할 수 있고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선택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(ADM_003_01)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 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페이지번호를 눌러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페이지간의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이동이 가능하다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xmlns="" id="{70664F32-63D0-4C58-9D94-5369E398836B}"/>
              </a:ext>
            </a:extLst>
          </p:cNvPr>
          <p:cNvSpPr/>
          <p:nvPr/>
        </p:nvSpPr>
        <p:spPr>
          <a:xfrm>
            <a:off x="2449748" y="2487831"/>
            <a:ext cx="215318" cy="1873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72E286B2-E28E-4DF9-A418-795C1E78C095}"/>
              </a:ext>
            </a:extLst>
          </p:cNvPr>
          <p:cNvSpPr/>
          <p:nvPr/>
        </p:nvSpPr>
        <p:spPr>
          <a:xfrm>
            <a:off x="3492098" y="2487831"/>
            <a:ext cx="151000" cy="1873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97FB74EA-AF38-4EB8-A391-A0431E20ADC5}"/>
              </a:ext>
            </a:extLst>
          </p:cNvPr>
          <p:cNvSpPr/>
          <p:nvPr/>
        </p:nvSpPr>
        <p:spPr>
          <a:xfrm>
            <a:off x="5994288" y="3083358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FBFE9794-E2F3-4C79-A43A-457BA185FF1E}"/>
              </a:ext>
            </a:extLst>
          </p:cNvPr>
          <p:cNvSpPr/>
          <p:nvPr/>
        </p:nvSpPr>
        <p:spPr>
          <a:xfrm>
            <a:off x="6544151" y="3083358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09D8DFE-3733-4BA8-B560-52FAB1491984}"/>
              </a:ext>
            </a:extLst>
          </p:cNvPr>
          <p:cNvSpPr/>
          <p:nvPr/>
        </p:nvSpPr>
        <p:spPr>
          <a:xfrm>
            <a:off x="4119055" y="5951448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DB878E4-A4E9-4E2C-BA2D-DF53545362A8}"/>
              </a:ext>
            </a:extLst>
          </p:cNvPr>
          <p:cNvSpPr/>
          <p:nvPr/>
        </p:nvSpPr>
        <p:spPr>
          <a:xfrm>
            <a:off x="6095999" y="3126074"/>
            <a:ext cx="448151" cy="2662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D9347F4-B9D1-4F5A-979E-1019809DFCEF}"/>
              </a:ext>
            </a:extLst>
          </p:cNvPr>
          <p:cNvSpPr/>
          <p:nvPr/>
        </p:nvSpPr>
        <p:spPr>
          <a:xfrm>
            <a:off x="6636930" y="3126075"/>
            <a:ext cx="426600" cy="2662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7154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0A76779-B01F-46C4-8181-0FF7B0B0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08" y="1588665"/>
            <a:ext cx="6952412" cy="497676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ADM_003_01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블랙리스트 추가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블랙리스트 추가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  Ok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선택 시 호스트 블랙리스트에 추가된다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Cancle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선택 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알람창이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사라진다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 startAt="3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번호를 눌러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페이지간의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이동이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2573BC98-30D3-4278-95E8-AD806DDF254B}"/>
              </a:ext>
            </a:extLst>
          </p:cNvPr>
          <p:cNvSpPr/>
          <p:nvPr/>
        </p:nvSpPr>
        <p:spPr>
          <a:xfrm>
            <a:off x="3751825" y="3429000"/>
            <a:ext cx="187791" cy="1874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A8FA3058-D732-4B32-A187-757F78265BE9}"/>
              </a:ext>
            </a:extLst>
          </p:cNvPr>
          <p:cNvSpPr/>
          <p:nvPr/>
        </p:nvSpPr>
        <p:spPr>
          <a:xfrm>
            <a:off x="4554100" y="4007386"/>
            <a:ext cx="187791" cy="1874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5A327F4-66ED-41DC-9FBB-7E0E0479DCD6}"/>
              </a:ext>
            </a:extLst>
          </p:cNvPr>
          <p:cNvSpPr/>
          <p:nvPr/>
        </p:nvSpPr>
        <p:spPr>
          <a:xfrm>
            <a:off x="3758433" y="4007386"/>
            <a:ext cx="187791" cy="1874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057A041A-5F0E-4671-9366-9F674541EEB3}"/>
              </a:ext>
            </a:extLst>
          </p:cNvPr>
          <p:cNvSpPr/>
          <p:nvPr/>
        </p:nvSpPr>
        <p:spPr>
          <a:xfrm>
            <a:off x="3845720" y="5941460"/>
            <a:ext cx="187791" cy="1874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9608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D562593-056F-4932-BAC3-41DE49B8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5" y="2290194"/>
            <a:ext cx="8071608" cy="4035804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4.1.1.1.2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호스트 개설 클래스 조회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특정 호스트가 개설한 클래스들의 목록을 조회 할 수 있는 페이지다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4268BA93-AAA1-43C8-B8CD-5D2296AE4A1A}"/>
              </a:ext>
            </a:extLst>
          </p:cNvPr>
          <p:cNvSpPr/>
          <p:nvPr/>
        </p:nvSpPr>
        <p:spPr>
          <a:xfrm>
            <a:off x="2321748" y="3297426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730245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EECA0D6-58F7-4F45-86C1-EF2991F8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86" y="2315361"/>
            <a:ext cx="7736048" cy="3868024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4.1.1.2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ADM_005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호스트 블랙리스트 명단 조회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블랙리스트에 추가 된 호스트들의 명단을 볼 수 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A7D62861-4C21-4478-956A-283AE2D065B1}"/>
              </a:ext>
            </a:extLst>
          </p:cNvPr>
          <p:cNvSpPr/>
          <p:nvPr/>
        </p:nvSpPr>
        <p:spPr>
          <a:xfrm>
            <a:off x="3672376" y="3167556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68558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3BCC697-0772-4FB8-B9A1-EC7A4B158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2" y="1585519"/>
            <a:ext cx="7291654" cy="4970477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ADM_007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게스트 관리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게스트 관리페이지의 초기 화면이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(ADM_007)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활성화 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게스트들의 명단을 볼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블랙리스트에 추가된 게스트들의 명단을 볼 수 있는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(ADM_008)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신고 접수된 게스트를 블랙리스트에 추가할 수 있고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선택 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알림 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(ADM_007_01)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페이지번호를눌러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페이지간의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이동이 가능하다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3063E197-6D98-4AD4-BA56-DC7A51D0660F}"/>
              </a:ext>
            </a:extLst>
          </p:cNvPr>
          <p:cNvSpPr/>
          <p:nvPr/>
        </p:nvSpPr>
        <p:spPr>
          <a:xfrm>
            <a:off x="2625255" y="2359678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B85E3E2-8980-4552-9903-5B35171DA9DE}"/>
              </a:ext>
            </a:extLst>
          </p:cNvPr>
          <p:cNvSpPr/>
          <p:nvPr/>
        </p:nvSpPr>
        <p:spPr>
          <a:xfrm>
            <a:off x="3901780" y="2359678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71BE14D7-D970-4317-8022-7FAADD57F3B7}"/>
              </a:ext>
            </a:extLst>
          </p:cNvPr>
          <p:cNvSpPr/>
          <p:nvPr/>
        </p:nvSpPr>
        <p:spPr>
          <a:xfrm>
            <a:off x="5700179" y="2994870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CF9700E0-6408-4B4D-8C11-F03004F397CB}"/>
              </a:ext>
            </a:extLst>
          </p:cNvPr>
          <p:cNvSpPr/>
          <p:nvPr/>
        </p:nvSpPr>
        <p:spPr>
          <a:xfrm>
            <a:off x="3372655" y="6048360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B8CB1D7-EE43-42E8-9495-8E341289C099}"/>
              </a:ext>
            </a:extLst>
          </p:cNvPr>
          <p:cNvSpPr/>
          <p:nvPr/>
        </p:nvSpPr>
        <p:spPr>
          <a:xfrm>
            <a:off x="5856415" y="2994870"/>
            <a:ext cx="468884" cy="2885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218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EC1B272-825B-4499-8435-9400999C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14" y="1870745"/>
            <a:ext cx="7087197" cy="461781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ADM_007_01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게스트 블랙리스트 추가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8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블랙리스트 추가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뜬다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  Ok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선택 시 호스트 블랙리스트에 추가된다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Cancle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선택 시 현재페이지에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알람창이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사라진다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페이지 번호를 눌러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페이지간의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이동이 가능하다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C5AA702E-A2E9-4B04-804D-D5B4551D80BF}"/>
              </a:ext>
            </a:extLst>
          </p:cNvPr>
          <p:cNvSpPr/>
          <p:nvPr/>
        </p:nvSpPr>
        <p:spPr>
          <a:xfrm>
            <a:off x="3656289" y="3363213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60FA2755-904D-460D-9C22-EEA328A67847}"/>
              </a:ext>
            </a:extLst>
          </p:cNvPr>
          <p:cNvSpPr/>
          <p:nvPr/>
        </p:nvSpPr>
        <p:spPr>
          <a:xfrm>
            <a:off x="4638613" y="3893455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D4A9C450-642B-4258-BC6F-DCD86DEE3A9C}"/>
              </a:ext>
            </a:extLst>
          </p:cNvPr>
          <p:cNvSpPr/>
          <p:nvPr/>
        </p:nvSpPr>
        <p:spPr>
          <a:xfrm>
            <a:off x="3656290" y="3893455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63B45B46-4A23-48FB-9A96-2D25068CAC7A}"/>
              </a:ext>
            </a:extLst>
          </p:cNvPr>
          <p:cNvSpPr/>
          <p:nvPr/>
        </p:nvSpPr>
        <p:spPr>
          <a:xfrm>
            <a:off x="3532710" y="6047739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69185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0E709F5-A05C-4152-8E8E-C914D79BA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3" y="2088859"/>
            <a:ext cx="8491054" cy="4245527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4.1.2.2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ADM_008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게스트 블랙리스트 명단 조회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블랙리스트에 추가 된 호스트들의 명단을 볼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0FC06A89-4416-4984-A5EC-C49C88ED6CA8}"/>
              </a:ext>
            </a:extLst>
          </p:cNvPr>
          <p:cNvSpPr/>
          <p:nvPr/>
        </p:nvSpPr>
        <p:spPr>
          <a:xfrm>
            <a:off x="3623545" y="3025058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07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PUB_005_03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중복된 핸드폰 번호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H.P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중복된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입력하면 중복됨을 알려주는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재입력 버튼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닫히고  호스트 회원가입 페이지에 머문다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2CDE4A5-A045-4BF0-AB78-EBA74E0C2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7" y="1796902"/>
            <a:ext cx="7857514" cy="4387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1576BCA-502F-4CD0-A3C1-E2A84A0A51E1}"/>
              </a:ext>
            </a:extLst>
          </p:cNvPr>
          <p:cNvSpPr txBox="1"/>
          <p:nvPr/>
        </p:nvSpPr>
        <p:spPr>
          <a:xfrm>
            <a:off x="5658522" y="3829722"/>
            <a:ext cx="437478" cy="849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556E489-E896-45BA-9205-65926521360D}"/>
              </a:ext>
            </a:extLst>
          </p:cNvPr>
          <p:cNvSpPr/>
          <p:nvPr/>
        </p:nvSpPr>
        <p:spPr>
          <a:xfrm>
            <a:off x="3652380" y="3696820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668A6C50-F70D-41AD-8047-B62BEE185FC2}"/>
              </a:ext>
            </a:extLst>
          </p:cNvPr>
          <p:cNvSpPr/>
          <p:nvPr/>
        </p:nvSpPr>
        <p:spPr>
          <a:xfrm>
            <a:off x="3652380" y="4365203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02788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1479B3C-E6CB-40E9-AF53-A9A185348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9" y="2177641"/>
            <a:ext cx="7743039" cy="387152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ADM_009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매출 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매출 관리페이지의 초기 화면이다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매출관리 초기페이지에서 당일 매출액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결제건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순이익 과 전월 총매출액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결제건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순이익을 볼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호스트들에게 정산한 내역을 확인할 수 있는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(ADM_011)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43846065-58CF-4590-BE38-1163303F9E66}"/>
              </a:ext>
            </a:extLst>
          </p:cNvPr>
          <p:cNvSpPr/>
          <p:nvPr/>
        </p:nvSpPr>
        <p:spPr>
          <a:xfrm>
            <a:off x="2429741" y="2987555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165B701-B9C7-4A7D-9E2D-388FDA1165F9}"/>
              </a:ext>
            </a:extLst>
          </p:cNvPr>
          <p:cNvSpPr/>
          <p:nvPr/>
        </p:nvSpPr>
        <p:spPr>
          <a:xfrm>
            <a:off x="3295205" y="2987555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91229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3140579-9E95-4A1E-9E29-43635890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03" y="1672835"/>
            <a:ext cx="7513612" cy="4958984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4.1.3.2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ADM_011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정산 내역 조회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호스트들에게 정산 해야 할 금액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정산날짜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정산상태 를 조회 할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5C27B964-054A-48CA-880D-7A60B51282BE}"/>
              </a:ext>
            </a:extLst>
          </p:cNvPr>
          <p:cNvSpPr/>
          <p:nvPr/>
        </p:nvSpPr>
        <p:spPr>
          <a:xfrm>
            <a:off x="3649210" y="2430286"/>
            <a:ext cx="123579" cy="1315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DBAE3073-7F7C-4640-A5ED-50E8E7F0C6CA}"/>
              </a:ext>
            </a:extLst>
          </p:cNvPr>
          <p:cNvGraphicFramePr>
            <a:graphicFrameLocks noGrp="1"/>
          </p:cNvGraphicFramePr>
          <p:nvPr/>
        </p:nvGraphicFramePr>
        <p:xfrm>
          <a:off x="2424421" y="2793534"/>
          <a:ext cx="4043492" cy="3083639"/>
        </p:xfrm>
        <a:graphic>
          <a:graphicData uri="http://schemas.openxmlformats.org/drawingml/2006/table">
            <a:tbl>
              <a:tblPr firstRow="1" bandRow="1">
                <a:tableStyleId>{643C53D1-ADC3-4552-86A4-CC80CC862044}</a:tableStyleId>
              </a:tblPr>
              <a:tblGrid>
                <a:gridCol w="1074631">
                  <a:extLst>
                    <a:ext uri="{9D8B030D-6E8A-4147-A177-3AD203B41FA5}">
                      <a16:colId xmlns:a16="http://schemas.microsoft.com/office/drawing/2014/main" xmlns="" val="3395881678"/>
                    </a:ext>
                  </a:extLst>
                </a:gridCol>
                <a:gridCol w="1074631">
                  <a:extLst>
                    <a:ext uri="{9D8B030D-6E8A-4147-A177-3AD203B41FA5}">
                      <a16:colId xmlns:a16="http://schemas.microsoft.com/office/drawing/2014/main" xmlns="" val="1104167982"/>
                    </a:ext>
                  </a:extLst>
                </a:gridCol>
                <a:gridCol w="819599">
                  <a:extLst>
                    <a:ext uri="{9D8B030D-6E8A-4147-A177-3AD203B41FA5}">
                      <a16:colId xmlns:a16="http://schemas.microsoft.com/office/drawing/2014/main" xmlns="" val="1619126669"/>
                    </a:ext>
                  </a:extLst>
                </a:gridCol>
                <a:gridCol w="1074631">
                  <a:extLst>
                    <a:ext uri="{9D8B030D-6E8A-4147-A177-3AD203B41FA5}">
                      <a16:colId xmlns:a16="http://schemas.microsoft.com/office/drawing/2014/main" xmlns="" val="26456605"/>
                    </a:ext>
                  </a:extLst>
                </a:gridCol>
              </a:tblGrid>
              <a:tr h="15968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/>
                        <a:t>호스트</a:t>
                      </a:r>
                      <a:r>
                        <a:rPr lang="en-US" altLang="ko-KR" sz="700" dirty="0"/>
                        <a:t>ID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/>
                        <a:t>정산날짜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/>
                        <a:t>정산상태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/>
                        <a:t>정산금액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191930"/>
                  </a:ext>
                </a:extLst>
              </a:tr>
              <a:tr h="2168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asdgh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2019/07/10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정산완료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250,000</a:t>
                      </a:r>
                      <a:r>
                        <a:rPr lang="ko-KR" altLang="en-US" sz="700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66140"/>
                  </a:ext>
                </a:extLst>
              </a:tr>
              <a:tr h="333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Erhawe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2019/07/10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정산완료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250,000</a:t>
                      </a:r>
                      <a:r>
                        <a:rPr lang="ko-KR" altLang="en-US" sz="700" dirty="0"/>
                        <a:t>원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2592127"/>
                  </a:ext>
                </a:extLst>
              </a:tr>
              <a:tr h="333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K7k7r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2019/07/10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정산완료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250,000</a:t>
                      </a:r>
                      <a:r>
                        <a:rPr lang="ko-KR" altLang="en-US" sz="700" dirty="0"/>
                        <a:t>원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6672764"/>
                  </a:ext>
                </a:extLst>
              </a:tr>
              <a:tr h="333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h5dt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2019/07/10</a:t>
                      </a:r>
                      <a:endParaRPr lang="ko-KR" altLang="en-US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정산완료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250,000</a:t>
                      </a:r>
                      <a:r>
                        <a:rPr lang="ko-KR" altLang="en-US" sz="700" dirty="0"/>
                        <a:t>원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1916455"/>
                  </a:ext>
                </a:extLst>
              </a:tr>
              <a:tr h="333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8k86k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2019/07/10</a:t>
                      </a:r>
                      <a:endParaRPr lang="ko-KR" altLang="en-US" sz="7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정산완료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250,000</a:t>
                      </a:r>
                      <a:r>
                        <a:rPr lang="ko-KR" altLang="en-US" sz="700" dirty="0"/>
                        <a:t>원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1327030"/>
                  </a:ext>
                </a:extLst>
              </a:tr>
              <a:tr h="333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qweqwhe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2019/07/24</a:t>
                      </a:r>
                      <a:endParaRPr lang="ko-KR" altLang="en-US" sz="700" dirty="0"/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정산예정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250,000</a:t>
                      </a:r>
                      <a:r>
                        <a:rPr lang="ko-KR" altLang="en-US" sz="700" dirty="0"/>
                        <a:t>원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7821268"/>
                  </a:ext>
                </a:extLst>
              </a:tr>
              <a:tr h="333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wqehh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2019/07/24</a:t>
                      </a:r>
                      <a:endParaRPr lang="ko-KR" altLang="en-US" sz="700" dirty="0"/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정산예정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250,000</a:t>
                      </a:r>
                      <a:r>
                        <a:rPr lang="ko-KR" altLang="en-US" sz="700" dirty="0"/>
                        <a:t>원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31313855"/>
                  </a:ext>
                </a:extLst>
              </a:tr>
              <a:tr h="333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twht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2019/07/24</a:t>
                      </a:r>
                      <a:endParaRPr lang="ko-KR" altLang="en-US" sz="700" dirty="0"/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정산예정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250,000</a:t>
                      </a:r>
                      <a:r>
                        <a:rPr lang="ko-KR" altLang="en-US" sz="700" dirty="0"/>
                        <a:t>원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1705075"/>
                  </a:ext>
                </a:extLst>
              </a:tr>
              <a:tr h="3335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/>
                        <a:t>ewhqh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2019/07/24</a:t>
                      </a:r>
                      <a:endParaRPr lang="ko-KR" altLang="en-US" sz="700" dirty="0"/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정산예정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250,000</a:t>
                      </a:r>
                      <a:r>
                        <a:rPr lang="ko-KR" altLang="en-US" sz="700" dirty="0"/>
                        <a:t>원</a:t>
                      </a:r>
                    </a:p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4994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5011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B0CD67D-032D-4701-B59B-71659965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76" y="1583139"/>
            <a:ext cx="8059823" cy="505649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ADM_012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 관리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82959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관리 페이지의 초기 화면으로 클래스 개설 신청 목록이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목록은 한 페이지 당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 씩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번호를 눌러 페이지 간 이동이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개설 신청 메뉴와 클래스 진행 상태 메뉴가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메뉴 선택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페이지로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개설 신청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ADM_013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진행 상태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ADM_015)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4EDFE4A-CCAD-45B3-AE55-7086B41A60ED}"/>
              </a:ext>
            </a:extLst>
          </p:cNvPr>
          <p:cNvSpPr/>
          <p:nvPr/>
        </p:nvSpPr>
        <p:spPr>
          <a:xfrm>
            <a:off x="1958256" y="3336878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A44F0-C247-4889-A132-406B356DA4C4}"/>
              </a:ext>
            </a:extLst>
          </p:cNvPr>
          <p:cNvSpPr/>
          <p:nvPr/>
        </p:nvSpPr>
        <p:spPr>
          <a:xfrm>
            <a:off x="2038427" y="2569267"/>
            <a:ext cx="2342145" cy="444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BE7FD146-E5FB-46F4-8F13-B2956B2042C0}"/>
              </a:ext>
            </a:extLst>
          </p:cNvPr>
          <p:cNvSpPr/>
          <p:nvPr/>
        </p:nvSpPr>
        <p:spPr>
          <a:xfrm>
            <a:off x="1841075" y="2489361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410FCBB7-6570-493D-8377-BA20F9149BAB}"/>
              </a:ext>
            </a:extLst>
          </p:cNvPr>
          <p:cNvSpPr/>
          <p:nvPr/>
        </p:nvSpPr>
        <p:spPr>
          <a:xfrm>
            <a:off x="4046364" y="6134669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2076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B0CD67D-032D-4701-B59B-71659965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76" y="1583139"/>
            <a:ext cx="8059823" cy="505649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009326"/>
              </p:ext>
            </p:extLst>
          </p:nvPr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>
                          <a:solidFill>
                            <a:schemeClr val="tx1"/>
                          </a:solidFill>
                        </a:rPr>
                        <a:t>4.1.4.1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</a:t>
                      </a:r>
                      <a:r>
                        <a:rPr lang="en-US" altLang="ko-KR" sz="1050" b="0">
                          <a:solidFill>
                            <a:schemeClr val="tx1"/>
                          </a:solidFill>
                        </a:rPr>
                        <a:t>_013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>
                          <a:solidFill>
                            <a:schemeClr val="tx1"/>
                          </a:solidFill>
                        </a:rPr>
                        <a:t>클래스 개설 신청 목록 페이지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845114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관리 페이지의 초기 화면으로 클래스 개설 신청 목록이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출력된다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목록은 한 페이지 당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개 씩 출력된다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페이지 번호를 눌러 페이지 간 이동이 가능하다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개설 신청 메뉴와 클래스 진행 상태 메뉴가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메뉴 선택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해당 페이지로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이동한다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클래스명을 누르면 내용 열람 페이지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(ADM_014)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4EDFE4A-CCAD-45B3-AE55-7086B41A60ED}"/>
              </a:ext>
            </a:extLst>
          </p:cNvPr>
          <p:cNvSpPr/>
          <p:nvPr/>
        </p:nvSpPr>
        <p:spPr>
          <a:xfrm>
            <a:off x="1958256" y="3336878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7A44F0-C247-4889-A132-406B356DA4C4}"/>
              </a:ext>
            </a:extLst>
          </p:cNvPr>
          <p:cNvSpPr/>
          <p:nvPr/>
        </p:nvSpPr>
        <p:spPr>
          <a:xfrm>
            <a:off x="2038427" y="2569267"/>
            <a:ext cx="2342145" cy="444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BE7FD146-E5FB-46F4-8F13-B2956B2042C0}"/>
              </a:ext>
            </a:extLst>
          </p:cNvPr>
          <p:cNvSpPr/>
          <p:nvPr/>
        </p:nvSpPr>
        <p:spPr>
          <a:xfrm>
            <a:off x="1841075" y="2489361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410FCBB7-6570-493D-8377-BA20F9149BAB}"/>
              </a:ext>
            </a:extLst>
          </p:cNvPr>
          <p:cNvSpPr/>
          <p:nvPr/>
        </p:nvSpPr>
        <p:spPr>
          <a:xfrm>
            <a:off x="4046364" y="6134669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1CC6A0E3-1519-44BE-97F7-AC9DB3102909}"/>
              </a:ext>
            </a:extLst>
          </p:cNvPr>
          <p:cNvSpPr/>
          <p:nvPr/>
        </p:nvSpPr>
        <p:spPr>
          <a:xfrm>
            <a:off x="3724466" y="3854137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293119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6142F42-76C2-494A-914E-B050134F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1" y="1856095"/>
            <a:ext cx="8270544" cy="451210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클래스의 상세 정보가 출력 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승인 버튼을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ADM_014_01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거절 버튼을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AMD_014_02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413614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4.1.4.1.1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ADM_014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 개설 신청 내용 열람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12727C5-8D91-4C31-BD99-797C6218E5C9}"/>
              </a:ext>
            </a:extLst>
          </p:cNvPr>
          <p:cNvSpPr/>
          <p:nvPr/>
        </p:nvSpPr>
        <p:spPr>
          <a:xfrm>
            <a:off x="2189870" y="3289968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0B7DC7B-A778-472B-84DD-19BE9E886814}"/>
              </a:ext>
            </a:extLst>
          </p:cNvPr>
          <p:cNvSpPr/>
          <p:nvPr/>
        </p:nvSpPr>
        <p:spPr>
          <a:xfrm>
            <a:off x="6915947" y="5517108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CA01765E-9C6F-4B68-9926-DF4E0032F5A3}"/>
              </a:ext>
            </a:extLst>
          </p:cNvPr>
          <p:cNvSpPr/>
          <p:nvPr/>
        </p:nvSpPr>
        <p:spPr>
          <a:xfrm>
            <a:off x="7668370" y="5530754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435620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83FCD10-7D37-45D0-B442-708754EF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8" y="1856096"/>
            <a:ext cx="8229601" cy="4689522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4.1.4.1.1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ADM_014_01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 개설 신청 승인 확인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클래스를 개설 승인하시겠습니까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확인 창이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Cancel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누르면 알림 창이 닫히고 현재 페이지에 머무른다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OK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누르면 클래스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ADM_013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360B4FB-F0B6-4C02-80F5-76EAF4B9AF97}"/>
              </a:ext>
            </a:extLst>
          </p:cNvPr>
          <p:cNvSpPr/>
          <p:nvPr/>
        </p:nvSpPr>
        <p:spPr>
          <a:xfrm>
            <a:off x="3408831" y="3429000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8BA05FCE-A183-4DFA-8587-29C1BCCE7AC2}"/>
              </a:ext>
            </a:extLst>
          </p:cNvPr>
          <p:cNvSpPr/>
          <p:nvPr/>
        </p:nvSpPr>
        <p:spPr>
          <a:xfrm>
            <a:off x="4524125" y="4066028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D6C6C4F-DED1-4936-819B-833ECA2514D7}"/>
              </a:ext>
            </a:extLst>
          </p:cNvPr>
          <p:cNvSpPr/>
          <p:nvPr/>
        </p:nvSpPr>
        <p:spPr>
          <a:xfrm>
            <a:off x="3524298" y="4025085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251106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C38A024-12B2-4308-91DB-592348178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2" y="1992574"/>
            <a:ext cx="8202304" cy="445751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4.1.4.1.1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ADM_014_02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 개설 거절 사유 등록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개설 신청 거절 사유를 등록하는 창이 뜬다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Cancel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누르면 창이 닫히고 현재 페이지에 머무른다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Submit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누르면 거절 사유가 등록된 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ADM_013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C59DC1A-FC4E-4FA3-A9FF-27995055FD26}"/>
              </a:ext>
            </a:extLst>
          </p:cNvPr>
          <p:cNvSpPr/>
          <p:nvPr/>
        </p:nvSpPr>
        <p:spPr>
          <a:xfrm>
            <a:off x="3323713" y="2719815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CACF679-78DE-4473-B5C4-E92C06F26DF4}"/>
              </a:ext>
            </a:extLst>
          </p:cNvPr>
          <p:cNvSpPr/>
          <p:nvPr/>
        </p:nvSpPr>
        <p:spPr>
          <a:xfrm>
            <a:off x="4737871" y="5078005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4375FC90-5E9F-4A2C-B05E-E8A43FCAA34D}"/>
              </a:ext>
            </a:extLst>
          </p:cNvPr>
          <p:cNvSpPr/>
          <p:nvPr/>
        </p:nvSpPr>
        <p:spPr>
          <a:xfrm>
            <a:off x="3691124" y="5050708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83281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765019F-5F42-4897-AFFC-183BBB0E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77" y="1651378"/>
            <a:ext cx="8214608" cy="4947313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4.1.4.2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ADM_015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클래스 진행 상태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260336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진행 상태 페이지의 초기 화면은 모집 중 클래스 목록 페이지이다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진행 상태에 따라 클래스 목록 조회가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메뉴 선택 시 해당 페이지로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모집 중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ADM_016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진행 대기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ADM_017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진행 확정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ADM_018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진행 완료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ADM_019 )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FD1DDCC-CDA0-4884-855C-A47A308A7C0B}"/>
              </a:ext>
            </a:extLst>
          </p:cNvPr>
          <p:cNvSpPr/>
          <p:nvPr/>
        </p:nvSpPr>
        <p:spPr>
          <a:xfrm>
            <a:off x="541421" y="2606722"/>
            <a:ext cx="7928811" cy="3842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0AC2E20-7DC5-4814-B1BC-F76F09256465}"/>
              </a:ext>
            </a:extLst>
          </p:cNvPr>
          <p:cNvSpPr/>
          <p:nvPr/>
        </p:nvSpPr>
        <p:spPr>
          <a:xfrm>
            <a:off x="4224822" y="2663320"/>
            <a:ext cx="2455397" cy="311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704E289A-07CB-4FA4-973F-3DC6E1722526}"/>
              </a:ext>
            </a:extLst>
          </p:cNvPr>
          <p:cNvSpPr/>
          <p:nvPr/>
        </p:nvSpPr>
        <p:spPr>
          <a:xfrm>
            <a:off x="4039382" y="2813778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CA485538-8C3C-4D5C-8DF5-6F8BA0AEA9E4}"/>
              </a:ext>
            </a:extLst>
          </p:cNvPr>
          <p:cNvSpPr/>
          <p:nvPr/>
        </p:nvSpPr>
        <p:spPr>
          <a:xfrm>
            <a:off x="448725" y="2534433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1620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ACECE53-5658-44D3-A638-206B8E64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9" y="1731840"/>
            <a:ext cx="8214608" cy="4771318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목록에는 클래스명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진행 일시가 출력되며 한 페이지 당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개의 목록이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번호를 눌러 이동이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FD1DDCC-CDA0-4884-855C-A47A308A7C0B}"/>
              </a:ext>
            </a:extLst>
          </p:cNvPr>
          <p:cNvSpPr/>
          <p:nvPr/>
        </p:nvSpPr>
        <p:spPr>
          <a:xfrm>
            <a:off x="2096850" y="3429000"/>
            <a:ext cx="6269228" cy="2425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704E289A-07CB-4FA4-973F-3DC6E1722526}"/>
              </a:ext>
            </a:extLst>
          </p:cNvPr>
          <p:cNvSpPr/>
          <p:nvPr/>
        </p:nvSpPr>
        <p:spPr>
          <a:xfrm>
            <a:off x="1926792" y="3289968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E3CC011-5F51-4F5E-9030-DF239D4C1EA0}"/>
              </a:ext>
            </a:extLst>
          </p:cNvPr>
          <p:cNvSpPr/>
          <p:nvPr/>
        </p:nvSpPr>
        <p:spPr>
          <a:xfrm>
            <a:off x="4192322" y="5975537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F29B2D3A-A37A-4D68-A7BB-8E0E9C73DA3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4.1.4.2.1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ADM_016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모집 중 클래스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4958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64C28D7-5D65-40E5-B71F-17C8EA738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8" y="1614241"/>
            <a:ext cx="8064483" cy="492985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4.1.4.2.2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ADM_017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진행 대기 클래스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목록에는 클래스명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진행 일시가 출력되며 한 페이지 당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개의 목록이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번호를 눌러 이동이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CBE28B5-8FAA-4E9D-BFD6-2AC7DCF70912}"/>
              </a:ext>
            </a:extLst>
          </p:cNvPr>
          <p:cNvSpPr/>
          <p:nvPr/>
        </p:nvSpPr>
        <p:spPr>
          <a:xfrm>
            <a:off x="2137793" y="3429000"/>
            <a:ext cx="6037216" cy="2453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37C5ED38-ED2F-42DB-8706-EE54172ECD60}"/>
              </a:ext>
            </a:extLst>
          </p:cNvPr>
          <p:cNvSpPr/>
          <p:nvPr/>
        </p:nvSpPr>
        <p:spPr>
          <a:xfrm>
            <a:off x="1926793" y="3289968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A646394C-D6B8-4143-8248-235C1EC74D57}"/>
              </a:ext>
            </a:extLst>
          </p:cNvPr>
          <p:cNvSpPr/>
          <p:nvPr/>
        </p:nvSpPr>
        <p:spPr>
          <a:xfrm>
            <a:off x="3941814" y="5943376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1389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PUB_005_04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미입기시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정보를 하나라도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미기입시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(PUB_005_04)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확인 버튼을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호스트 회원가입페이지에 머문다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D5250DF-C2B6-4F05-B708-1A00FE3E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0" y="1743739"/>
            <a:ext cx="8121074" cy="4710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1316CA-378F-497A-B11B-445719984296}"/>
              </a:ext>
            </a:extLst>
          </p:cNvPr>
          <p:cNvSpPr txBox="1"/>
          <p:nvPr/>
        </p:nvSpPr>
        <p:spPr>
          <a:xfrm>
            <a:off x="5637007" y="4055633"/>
            <a:ext cx="355002" cy="3872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6950D02F-3867-4E26-AE77-E19B34ED64D7}"/>
              </a:ext>
            </a:extLst>
          </p:cNvPr>
          <p:cNvSpPr/>
          <p:nvPr/>
        </p:nvSpPr>
        <p:spPr>
          <a:xfrm>
            <a:off x="3542193" y="3893455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C4140CC5-C149-4FC7-ACC9-EC8E39D8FA35}"/>
              </a:ext>
            </a:extLst>
          </p:cNvPr>
          <p:cNvSpPr/>
          <p:nvPr/>
        </p:nvSpPr>
        <p:spPr>
          <a:xfrm>
            <a:off x="3542194" y="4442908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09128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57EAF75-F166-4195-A128-6D4C92D6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0" y="1680274"/>
            <a:ext cx="8351086" cy="4945714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4.1.4.2.3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ADM_018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진행 확정 클래스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목록에는 클래스명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진행 일시가 출력되며 한 페이지 당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개의 목록이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번호를 눌러 이동이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A83A7BE-3E36-475C-A86E-D197F02D4362}"/>
              </a:ext>
            </a:extLst>
          </p:cNvPr>
          <p:cNvSpPr/>
          <p:nvPr/>
        </p:nvSpPr>
        <p:spPr>
          <a:xfrm>
            <a:off x="1978924" y="3429001"/>
            <a:ext cx="6496335" cy="2577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33707815-487A-4848-BE83-429741DB4D8C}"/>
              </a:ext>
            </a:extLst>
          </p:cNvPr>
          <p:cNvSpPr/>
          <p:nvPr/>
        </p:nvSpPr>
        <p:spPr>
          <a:xfrm>
            <a:off x="1735724" y="3429000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20DC610-28DB-4EA0-BFB8-F43D611A931C}"/>
              </a:ext>
            </a:extLst>
          </p:cNvPr>
          <p:cNvSpPr/>
          <p:nvPr/>
        </p:nvSpPr>
        <p:spPr>
          <a:xfrm>
            <a:off x="4096787" y="6083193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540241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3285511-E5CB-47B6-8AAA-0B34CEB3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5" y="1760561"/>
            <a:ext cx="8282645" cy="481083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4.1.4.2.4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ADM_019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진행 완료 클래스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목록에는 클래스명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클래스 진행 일시가 출력되며 한 페이지 당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개의 목록이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번호를 눌러 이동이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44B9CE6-9C61-46BC-AF91-7AD6A1E201AB}"/>
              </a:ext>
            </a:extLst>
          </p:cNvPr>
          <p:cNvSpPr/>
          <p:nvPr/>
        </p:nvSpPr>
        <p:spPr>
          <a:xfrm>
            <a:off x="2096850" y="3428999"/>
            <a:ext cx="6160046" cy="2453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37404813-37BF-4D33-B560-87C725913799}"/>
              </a:ext>
            </a:extLst>
          </p:cNvPr>
          <p:cNvSpPr/>
          <p:nvPr/>
        </p:nvSpPr>
        <p:spPr>
          <a:xfrm>
            <a:off x="1885849" y="3289968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B0D856AC-D66C-463B-8D7F-B96836F84346}"/>
              </a:ext>
            </a:extLst>
          </p:cNvPr>
          <p:cNvSpPr/>
          <p:nvPr/>
        </p:nvSpPr>
        <p:spPr>
          <a:xfrm>
            <a:off x="4096788" y="6016479"/>
            <a:ext cx="312820" cy="2780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018725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2C445AB-7C43-4B2A-9F3C-F513E828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3" y="1762267"/>
            <a:ext cx="8367595" cy="4706772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고객센터 관리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326031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고객센터 관리 페이지의 초기 화면은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페이지이다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메뉴 선택 시 해당 페이지로 이동한다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(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공지사항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: ADM_021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FAQ : ADM_025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1:1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: ADM_026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신고게시판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: ADM_028 )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C092123-CF9D-4F0A-8DF9-541E8A014386}"/>
              </a:ext>
            </a:extLst>
          </p:cNvPr>
          <p:cNvSpPr/>
          <p:nvPr/>
        </p:nvSpPr>
        <p:spPr>
          <a:xfrm>
            <a:off x="1994155" y="3718929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46D7EDF-A8D6-4212-9648-BA9D8C9C569C}"/>
              </a:ext>
            </a:extLst>
          </p:cNvPr>
          <p:cNvSpPr/>
          <p:nvPr/>
        </p:nvSpPr>
        <p:spPr>
          <a:xfrm>
            <a:off x="2569371" y="2880735"/>
            <a:ext cx="4932948" cy="425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75549763-C44D-4748-A5AE-CC51CFED2DB1}"/>
              </a:ext>
            </a:extLst>
          </p:cNvPr>
          <p:cNvSpPr/>
          <p:nvPr/>
        </p:nvSpPr>
        <p:spPr>
          <a:xfrm>
            <a:off x="2198150" y="2935706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300807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A6BC117-B1B9-4240-B01F-30F691B1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58" y="1787856"/>
            <a:ext cx="7983941" cy="465782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공지사항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한 페이지 당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개의 공지사항 목록이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번호를 눌러 페이지 간 이동이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공지사항의 제목을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ADM_022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등록 버튼을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ADM_024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1F905B7-1013-41A4-841C-A1959DAC9C83}"/>
              </a:ext>
            </a:extLst>
          </p:cNvPr>
          <p:cNvSpPr/>
          <p:nvPr/>
        </p:nvSpPr>
        <p:spPr>
          <a:xfrm>
            <a:off x="2215785" y="3429000"/>
            <a:ext cx="5859379" cy="2494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428F08D6-7920-45F4-9B04-8907F8D67E96}"/>
              </a:ext>
            </a:extLst>
          </p:cNvPr>
          <p:cNvSpPr/>
          <p:nvPr/>
        </p:nvSpPr>
        <p:spPr>
          <a:xfrm>
            <a:off x="2119138" y="3292758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36887413-C114-422D-A534-AEC9EEBE21E4}"/>
              </a:ext>
            </a:extLst>
          </p:cNvPr>
          <p:cNvSpPr/>
          <p:nvPr/>
        </p:nvSpPr>
        <p:spPr>
          <a:xfrm>
            <a:off x="4158940" y="5920557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C0D3569-2FBF-46BD-A04D-247C996A0859}"/>
              </a:ext>
            </a:extLst>
          </p:cNvPr>
          <p:cNvSpPr/>
          <p:nvPr/>
        </p:nvSpPr>
        <p:spPr>
          <a:xfrm>
            <a:off x="4176358" y="4378360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95CD4E57-7714-4C08-A33B-6C5783116CBA}"/>
              </a:ext>
            </a:extLst>
          </p:cNvPr>
          <p:cNvSpPr/>
          <p:nvPr/>
        </p:nvSpPr>
        <p:spPr>
          <a:xfrm>
            <a:off x="7314446" y="2956231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85427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DA03AEC-610D-49F6-910B-1744B623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4" y="1942795"/>
            <a:ext cx="8352430" cy="452093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공지사항 열람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공지사항의 제목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등록 날짜가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수정 버튼을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ADM_023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 버튼을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ADM_022_01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BA180C0-7D74-498F-A3F3-5E6AD898F3E1}"/>
              </a:ext>
            </a:extLst>
          </p:cNvPr>
          <p:cNvSpPr/>
          <p:nvPr/>
        </p:nvSpPr>
        <p:spPr>
          <a:xfrm>
            <a:off x="1922323" y="3429000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C0ACFAC-FB5D-4B55-BBE3-5D91109C7084}"/>
              </a:ext>
            </a:extLst>
          </p:cNvPr>
          <p:cNvSpPr/>
          <p:nvPr/>
        </p:nvSpPr>
        <p:spPr>
          <a:xfrm>
            <a:off x="6746241" y="5622650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3472E4B5-F071-47C3-BB41-E5BE056188E6}"/>
              </a:ext>
            </a:extLst>
          </p:cNvPr>
          <p:cNvSpPr/>
          <p:nvPr/>
        </p:nvSpPr>
        <p:spPr>
          <a:xfrm>
            <a:off x="7479476" y="5609001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70248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66E1D95-354A-4BD7-BBCB-E2A83177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4" y="1883391"/>
            <a:ext cx="8215952" cy="448480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ADM_022_01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공지사항 삭제 알림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삭제하시겠습니까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?”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라는 알림 창이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Cancel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누르면 창이 닫히고 현재 페이지에 머무른다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OK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누르면 공지사항 글이 삭제 처리된 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ADM_021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A1BA5B9-EAF6-4413-BA53-3C8E507D7853}"/>
              </a:ext>
            </a:extLst>
          </p:cNvPr>
          <p:cNvSpPr/>
          <p:nvPr/>
        </p:nvSpPr>
        <p:spPr>
          <a:xfrm>
            <a:off x="3669236" y="3598467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0979A5B-AFDB-4F44-84F8-E5C12561A925}"/>
              </a:ext>
            </a:extLst>
          </p:cNvPr>
          <p:cNvSpPr/>
          <p:nvPr/>
        </p:nvSpPr>
        <p:spPr>
          <a:xfrm>
            <a:off x="4837915" y="4142258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7785E5A3-230D-4E83-AB30-D080C3A206E4}"/>
              </a:ext>
            </a:extLst>
          </p:cNvPr>
          <p:cNvSpPr/>
          <p:nvPr/>
        </p:nvSpPr>
        <p:spPr>
          <a:xfrm>
            <a:off x="3758628" y="4142257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58174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10DB694-CD0F-4E35-B4D3-AA6DB5AE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5" y="1678676"/>
            <a:ext cx="8366078" cy="483964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4.1.5.1.1.1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공지사항 수정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841652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공지사항의 제목과 내용을 수정할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수정하는 내용을 모두 기입한 후에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수정 완료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ADM_023_01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이동한다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이전 페이지인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ADM_021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9A9FD694-D496-4FD9-9718-36D4D807B374}"/>
              </a:ext>
            </a:extLst>
          </p:cNvPr>
          <p:cNvSpPr/>
          <p:nvPr/>
        </p:nvSpPr>
        <p:spPr>
          <a:xfrm>
            <a:off x="1880662" y="3156517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63A6F09-310E-4985-8B75-BE56DB6FB896}"/>
              </a:ext>
            </a:extLst>
          </p:cNvPr>
          <p:cNvSpPr/>
          <p:nvPr/>
        </p:nvSpPr>
        <p:spPr>
          <a:xfrm>
            <a:off x="6727413" y="5772771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AD17C4B-B5F2-4BB3-953E-5C3965D978B6}"/>
              </a:ext>
            </a:extLst>
          </p:cNvPr>
          <p:cNvSpPr/>
          <p:nvPr/>
        </p:nvSpPr>
        <p:spPr>
          <a:xfrm>
            <a:off x="3616657" y="3534770"/>
            <a:ext cx="2479343" cy="1228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45E5013D-0325-4A80-8CCC-194D18D0118C}"/>
              </a:ext>
            </a:extLst>
          </p:cNvPr>
          <p:cNvSpPr/>
          <p:nvPr/>
        </p:nvSpPr>
        <p:spPr>
          <a:xfrm>
            <a:off x="7505336" y="5786419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66328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Cancel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누르면 창이 닫히고 현재 페이지에 머무른다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OK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누르면 수정된 내용이 반영되고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ADM_021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9A2C2EA-8BA5-430D-ACA5-9BCF6A5C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5" y="1678676"/>
            <a:ext cx="8366078" cy="483964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4.1.5.1.1.1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ADM_023_01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공지사항 수정 알림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CE1F750D-ABCA-4553-AC81-FB7550DA1984}"/>
              </a:ext>
            </a:extLst>
          </p:cNvPr>
          <p:cNvSpPr/>
          <p:nvPr/>
        </p:nvSpPr>
        <p:spPr>
          <a:xfrm>
            <a:off x="3666005" y="3938643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BB883BE-0A69-4011-8D26-6390CAD3200F}"/>
              </a:ext>
            </a:extLst>
          </p:cNvPr>
          <p:cNvSpPr/>
          <p:nvPr/>
        </p:nvSpPr>
        <p:spPr>
          <a:xfrm>
            <a:off x="4664626" y="3938643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220060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14CF4FB-DFF1-49E5-885E-FF36EB4CD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0" y="1815153"/>
            <a:ext cx="8297838" cy="4703170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4.1.5.1.2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공지사항 등록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420381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공지사항의 제목과 내용을 기입한다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등록하고자 하는 내용을 모두 기입한 후에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ADM_024_01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이동한다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이전 페이지인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ADM_021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88CAD71D-DD26-4370-A967-2957C9010380}"/>
              </a:ext>
            </a:extLst>
          </p:cNvPr>
          <p:cNvSpPr/>
          <p:nvPr/>
        </p:nvSpPr>
        <p:spPr>
          <a:xfrm>
            <a:off x="1989845" y="3292758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3385AD3-DDB3-4AFD-97A7-A460424B29BD}"/>
              </a:ext>
            </a:extLst>
          </p:cNvPr>
          <p:cNvSpPr/>
          <p:nvPr/>
        </p:nvSpPr>
        <p:spPr>
          <a:xfrm>
            <a:off x="6822947" y="5636293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40900762-9280-42AF-ABC1-ABBF55020997}"/>
              </a:ext>
            </a:extLst>
          </p:cNvPr>
          <p:cNvSpPr/>
          <p:nvPr/>
        </p:nvSpPr>
        <p:spPr>
          <a:xfrm>
            <a:off x="7546278" y="5649940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592446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C1B9B7D-B69D-4D08-99CB-83EC8114D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1" y="1815151"/>
            <a:ext cx="8229601" cy="467587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4.1.5.1.2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ADM_024_01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공지사항 등록 알림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Cancel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누르면 창이 닫히고 현재 페이지에 머무른다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OK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누르면 새로운 공지사항이 등록되고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ADM_021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xmlns="" id="{6D9D5BE1-C5A9-4D88-ADA4-96D737CCE74E}"/>
              </a:ext>
            </a:extLst>
          </p:cNvPr>
          <p:cNvSpPr/>
          <p:nvPr/>
        </p:nvSpPr>
        <p:spPr>
          <a:xfrm>
            <a:off x="3688272" y="4084638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3E68B44-6B92-4176-AC57-41753605DC0A}"/>
              </a:ext>
            </a:extLst>
          </p:cNvPr>
          <p:cNvSpPr/>
          <p:nvPr/>
        </p:nvSpPr>
        <p:spPr>
          <a:xfrm>
            <a:off x="4714190" y="4070990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0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1.2.2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PUB_006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게스트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게스트 회원가입에 필요한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ID, PW,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입력하고 중복확인 버튼을 누르면 중복된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(PUB_006_02)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뜬다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입력하고 중복확인 버튼을 누르면 중복된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H.P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(PUB_006_03)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 뜬다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위 정보를 양식에 맞게 모두 작성하고 가입하기 버튼을 선택 시 회원가입완료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(PUB_006_01)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 뜬다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만약 정보를 하나라도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미기입시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(PUB_006_04)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뜬다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DE4AC6F-0E6A-4ECC-A57D-184596C04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4" y="1862356"/>
            <a:ext cx="8223063" cy="4337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F9F1865-5FF1-4D9B-A905-CF60CF88B94F}"/>
              </a:ext>
            </a:extLst>
          </p:cNvPr>
          <p:cNvSpPr txBox="1"/>
          <p:nvPr/>
        </p:nvSpPr>
        <p:spPr>
          <a:xfrm>
            <a:off x="2978091" y="2917272"/>
            <a:ext cx="578840" cy="5117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3D5ABD5-8F54-49E0-8A27-04C70C2F300B}"/>
              </a:ext>
            </a:extLst>
          </p:cNvPr>
          <p:cNvSpPr txBox="1"/>
          <p:nvPr/>
        </p:nvSpPr>
        <p:spPr>
          <a:xfrm>
            <a:off x="3422708" y="5426071"/>
            <a:ext cx="478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AEA9E3EA-4F02-485F-BCF8-3D081B3D64F3}"/>
              </a:ext>
            </a:extLst>
          </p:cNvPr>
          <p:cNvSpPr/>
          <p:nvPr/>
        </p:nvSpPr>
        <p:spPr>
          <a:xfrm>
            <a:off x="2867905" y="3504488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A1C5B3C7-D4D7-4DA6-A5A4-F638B6082209}"/>
              </a:ext>
            </a:extLst>
          </p:cNvPr>
          <p:cNvSpPr/>
          <p:nvPr/>
        </p:nvSpPr>
        <p:spPr>
          <a:xfrm>
            <a:off x="2867904" y="4873046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53A05BE-AC56-47F2-A0A7-0E3C9703A845}"/>
              </a:ext>
            </a:extLst>
          </p:cNvPr>
          <p:cNvSpPr/>
          <p:nvPr/>
        </p:nvSpPr>
        <p:spPr>
          <a:xfrm>
            <a:off x="3668566" y="5511694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4BC6234-F33E-4E57-8D4E-ED49A6D2DF6A}"/>
              </a:ext>
            </a:extLst>
          </p:cNvPr>
          <p:cNvSpPr txBox="1"/>
          <p:nvPr/>
        </p:nvSpPr>
        <p:spPr>
          <a:xfrm>
            <a:off x="5546045" y="3509536"/>
            <a:ext cx="739035" cy="253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중복확인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427CD6D-1AC2-4938-A97A-019AA18D80FB}"/>
              </a:ext>
            </a:extLst>
          </p:cNvPr>
          <p:cNvSpPr txBox="1"/>
          <p:nvPr/>
        </p:nvSpPr>
        <p:spPr>
          <a:xfrm>
            <a:off x="5546045" y="4868871"/>
            <a:ext cx="739035" cy="2539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중복확인</a:t>
            </a:r>
          </a:p>
        </p:txBody>
      </p:sp>
    </p:spTree>
    <p:extLst>
      <p:ext uri="{BB962C8B-B14F-4D97-AF65-F5344CB8AC3E}">
        <p14:creationId xmlns:p14="http://schemas.microsoft.com/office/powerpoint/2010/main" val="5856724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E6DFA21-8FAA-4F24-896C-969EECCF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2" y="1699147"/>
            <a:ext cx="8297839" cy="4667534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_FAQ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메뉴 페이지에는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문서 내용이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A24D91CF-B57E-4FE8-B544-CDED9BC78320}"/>
              </a:ext>
            </a:extLst>
          </p:cNvPr>
          <p:cNvSpPr/>
          <p:nvPr/>
        </p:nvSpPr>
        <p:spPr>
          <a:xfrm>
            <a:off x="1827868" y="3156517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37736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ECC01D9-7CFE-4298-A48D-B74F98C3B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9" t="21529" r="21422" b="18288"/>
          <a:stretch/>
        </p:blipFill>
        <p:spPr>
          <a:xfrm>
            <a:off x="408913" y="1864224"/>
            <a:ext cx="8372042" cy="458691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353033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문의 목록이 한 페이지 당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 씩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목록에는 글 제목과 작성자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등록 일시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 상태가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번호를 눌러 페이지 간 이동이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 제목을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ADM_027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ADM_026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_1:1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문의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4F6E931-6A69-467A-9787-C4D14B2A0857}"/>
              </a:ext>
            </a:extLst>
          </p:cNvPr>
          <p:cNvSpPr/>
          <p:nvPr/>
        </p:nvSpPr>
        <p:spPr>
          <a:xfrm>
            <a:off x="1855163" y="2992744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7CEB959-0CDA-4CFE-BD74-266D9FF57290}"/>
              </a:ext>
            </a:extLst>
          </p:cNvPr>
          <p:cNvSpPr/>
          <p:nvPr/>
        </p:nvSpPr>
        <p:spPr>
          <a:xfrm>
            <a:off x="1972532" y="3426903"/>
            <a:ext cx="6662119" cy="2618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0EC72231-6D1A-4599-94C2-7D3E754A1E55}"/>
              </a:ext>
            </a:extLst>
          </p:cNvPr>
          <p:cNvSpPr/>
          <p:nvPr/>
        </p:nvSpPr>
        <p:spPr>
          <a:xfrm>
            <a:off x="4035394" y="6078873"/>
            <a:ext cx="280352" cy="2584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DC9031E3-24E6-46D1-8D00-66C70D015364}"/>
              </a:ext>
            </a:extLst>
          </p:cNvPr>
          <p:cNvSpPr/>
          <p:nvPr/>
        </p:nvSpPr>
        <p:spPr>
          <a:xfrm>
            <a:off x="3576005" y="4157679"/>
            <a:ext cx="312820" cy="258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951592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797013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등록된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문의 내용이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관리자는 답변을 기재할 수 있다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등록 버튼을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ADM_027_01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관리자가 등록한 답변 내용이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ADM_027_02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21D1C6A-8449-4F6A-8F25-DE2B0468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1" y="2330224"/>
            <a:ext cx="4230300" cy="373322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4.1.5.3.1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ADM_027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_1:1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문의 내용 열람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D64522AB-7080-4F1D-803F-EC631DD00D66}"/>
              </a:ext>
            </a:extLst>
          </p:cNvPr>
          <p:cNvSpPr/>
          <p:nvPr/>
        </p:nvSpPr>
        <p:spPr>
          <a:xfrm>
            <a:off x="1162827" y="3757213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F557DB4-91BD-4750-A19B-311102E698D8}"/>
              </a:ext>
            </a:extLst>
          </p:cNvPr>
          <p:cNvSpPr/>
          <p:nvPr/>
        </p:nvSpPr>
        <p:spPr>
          <a:xfrm>
            <a:off x="1182849" y="5074131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C7B5A13-D63A-4C07-AEC7-A61880B69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9" t="22038" r="21422" b="18043"/>
          <a:stretch/>
        </p:blipFill>
        <p:spPr>
          <a:xfrm>
            <a:off x="4706224" y="2268007"/>
            <a:ext cx="3892492" cy="3733228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30E44D21-84FD-490F-854D-156DD7C5594E}"/>
              </a:ext>
            </a:extLst>
          </p:cNvPr>
          <p:cNvSpPr/>
          <p:nvPr/>
        </p:nvSpPr>
        <p:spPr>
          <a:xfrm>
            <a:off x="5393127" y="3757212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1E3B5BFB-8642-4FB4-A36B-2F9976E70C90}"/>
              </a:ext>
            </a:extLst>
          </p:cNvPr>
          <p:cNvSpPr/>
          <p:nvPr/>
        </p:nvSpPr>
        <p:spPr>
          <a:xfrm>
            <a:off x="7936978" y="5074130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53BD1E4-1C9B-4325-BA76-8684D90015EE}"/>
              </a:ext>
            </a:extLst>
          </p:cNvPr>
          <p:cNvSpPr txBox="1"/>
          <p:nvPr/>
        </p:nvSpPr>
        <p:spPr>
          <a:xfrm>
            <a:off x="1368867" y="2176335"/>
            <a:ext cx="240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답변 상태가 </a:t>
            </a:r>
            <a:r>
              <a:rPr lang="en-US" altLang="ko-KR" dirty="0"/>
              <a:t>“</a:t>
            </a:r>
            <a:r>
              <a:rPr lang="ko-KR" altLang="en-US" dirty="0"/>
              <a:t>대기</a:t>
            </a:r>
            <a:r>
              <a:rPr lang="en-US" altLang="ko-KR" dirty="0"/>
              <a:t>”</a:t>
            </a:r>
            <a:r>
              <a:rPr lang="ko-KR" altLang="en-US" dirty="0"/>
              <a:t>인 경우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1D64DC0-0A26-482F-8987-05A6C867BA9E}"/>
              </a:ext>
            </a:extLst>
          </p:cNvPr>
          <p:cNvSpPr txBox="1"/>
          <p:nvPr/>
        </p:nvSpPr>
        <p:spPr>
          <a:xfrm>
            <a:off x="5452436" y="2169861"/>
            <a:ext cx="2400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답변 상태가 </a:t>
            </a:r>
            <a:r>
              <a:rPr lang="en-US" altLang="ko-KR" dirty="0"/>
              <a:t>“</a:t>
            </a:r>
            <a:r>
              <a:rPr lang="ko-KR" altLang="en-US" dirty="0"/>
              <a:t>완료</a:t>
            </a:r>
            <a:r>
              <a:rPr lang="en-US" altLang="ko-KR" dirty="0"/>
              <a:t>”</a:t>
            </a:r>
            <a:r>
              <a:rPr lang="ko-KR" altLang="en-US" dirty="0"/>
              <a:t>인 경우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88A94383-B4F4-41B5-9E9F-E5B438D2C4D3}"/>
              </a:ext>
            </a:extLst>
          </p:cNvPr>
          <p:cNvSpPr/>
          <p:nvPr/>
        </p:nvSpPr>
        <p:spPr>
          <a:xfrm>
            <a:off x="5352598" y="5036786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B62DBEB-A198-48F3-8CF0-4EEF725AF4A7}"/>
              </a:ext>
            </a:extLst>
          </p:cNvPr>
          <p:cNvSpPr/>
          <p:nvPr/>
        </p:nvSpPr>
        <p:spPr>
          <a:xfrm>
            <a:off x="8182684" y="5158572"/>
            <a:ext cx="318782" cy="285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3F31E29-5B9E-462C-B86D-D5DD97F9226C}"/>
              </a:ext>
            </a:extLst>
          </p:cNvPr>
          <p:cNvSpPr/>
          <p:nvPr/>
        </p:nvSpPr>
        <p:spPr>
          <a:xfrm>
            <a:off x="4197915" y="5173027"/>
            <a:ext cx="318782" cy="590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2FBD8D5-FD6D-4181-8CF2-950E6A5F8EF3}"/>
              </a:ext>
            </a:extLst>
          </p:cNvPr>
          <p:cNvSpPr/>
          <p:nvPr/>
        </p:nvSpPr>
        <p:spPr>
          <a:xfrm>
            <a:off x="4058021" y="5074131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612397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33E4560-A918-4D85-A935-6174CC126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2" y="1774209"/>
            <a:ext cx="8229600" cy="478543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4.1.5.3.1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ADM_027_01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_1:1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문의 답변 등록 알림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등록하시겠습니까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라는 알림 창이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Cancel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누르면 알림 창이 닫히고 현재 페이지에 머무른다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OK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누르면 답변이 등록되고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ADM_026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79CC110-F370-4322-A125-2BD24C95905D}"/>
              </a:ext>
            </a:extLst>
          </p:cNvPr>
          <p:cNvSpPr/>
          <p:nvPr/>
        </p:nvSpPr>
        <p:spPr>
          <a:xfrm>
            <a:off x="3678037" y="3292758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A2D7C28-4694-4C8E-BAC0-5AD7E212C0C3}"/>
              </a:ext>
            </a:extLst>
          </p:cNvPr>
          <p:cNvSpPr/>
          <p:nvPr/>
        </p:nvSpPr>
        <p:spPr>
          <a:xfrm>
            <a:off x="3640650" y="3889339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B7252608-566D-4D7B-AEF7-8600D5B14F5A}"/>
              </a:ext>
            </a:extLst>
          </p:cNvPr>
          <p:cNvSpPr/>
          <p:nvPr/>
        </p:nvSpPr>
        <p:spPr>
          <a:xfrm>
            <a:off x="4709126" y="3893455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35415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AADD96E-6423-40CE-9D31-E6F2F5C8E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5" t="23241" r="21285" b="18165"/>
          <a:stretch/>
        </p:blipFill>
        <p:spPr>
          <a:xfrm>
            <a:off x="369114" y="1687108"/>
            <a:ext cx="8334123" cy="467694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49899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삭제하시겠습니까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라는 알림 창이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Cancel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누르면 알림 창이 닫히고 현재 페이지에 머무른다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OK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버튼을 누르면 답변 상태가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전환되고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ADM_026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760283"/>
              </p:ext>
            </p:extLst>
          </p:nvPr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4.1.5.3.1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ADM_027_02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_1:1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문의 답변 삭제 알림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79CC110-F370-4322-A125-2BD24C95905D}"/>
              </a:ext>
            </a:extLst>
          </p:cNvPr>
          <p:cNvSpPr/>
          <p:nvPr/>
        </p:nvSpPr>
        <p:spPr>
          <a:xfrm>
            <a:off x="3678037" y="3292758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A2D7C28-4694-4C8E-BAC0-5AD7E212C0C3}"/>
              </a:ext>
            </a:extLst>
          </p:cNvPr>
          <p:cNvSpPr/>
          <p:nvPr/>
        </p:nvSpPr>
        <p:spPr>
          <a:xfrm>
            <a:off x="3640650" y="3889339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B7252608-566D-4D7B-AEF7-8600D5B14F5A}"/>
              </a:ext>
            </a:extLst>
          </p:cNvPr>
          <p:cNvSpPr/>
          <p:nvPr/>
        </p:nvSpPr>
        <p:spPr>
          <a:xfrm>
            <a:off x="4709126" y="3893455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CC8BFEE-2967-468A-B793-F46D4C7EBE4B}"/>
              </a:ext>
            </a:extLst>
          </p:cNvPr>
          <p:cNvSpPr/>
          <p:nvPr/>
        </p:nvSpPr>
        <p:spPr>
          <a:xfrm>
            <a:off x="7944374" y="5318621"/>
            <a:ext cx="318782" cy="285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4567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8817000-0BC0-4A38-8262-5E80913B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1" y="1842447"/>
            <a:ext cx="8455968" cy="465782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신고게시판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목록에는 글의 제목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등록 일시가 출력되고 한 페이지 당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개씩의 글이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번호를 눌러 페이지 간 이동이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글의 제목을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ADM_029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160732C-D288-4995-999F-8A63354E6862}"/>
              </a:ext>
            </a:extLst>
          </p:cNvPr>
          <p:cNvSpPr/>
          <p:nvPr/>
        </p:nvSpPr>
        <p:spPr>
          <a:xfrm>
            <a:off x="1800572" y="3006392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9BD00AB-5D80-4412-A156-999C9DF3B45A}"/>
              </a:ext>
            </a:extLst>
          </p:cNvPr>
          <p:cNvSpPr/>
          <p:nvPr/>
        </p:nvSpPr>
        <p:spPr>
          <a:xfrm>
            <a:off x="1963267" y="3429000"/>
            <a:ext cx="6484697" cy="2466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C03287A6-7D14-43D9-9DA8-1B8D0206B30A}"/>
              </a:ext>
            </a:extLst>
          </p:cNvPr>
          <p:cNvSpPr/>
          <p:nvPr/>
        </p:nvSpPr>
        <p:spPr>
          <a:xfrm>
            <a:off x="4089984" y="6024282"/>
            <a:ext cx="280352" cy="2584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5F6F48C2-4326-4D45-9C7A-FEE96980256C}"/>
              </a:ext>
            </a:extLst>
          </p:cNvPr>
          <p:cNvSpPr/>
          <p:nvPr/>
        </p:nvSpPr>
        <p:spPr>
          <a:xfrm>
            <a:off x="3863360" y="4174751"/>
            <a:ext cx="312820" cy="2584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193991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E92D290-42CA-456E-A271-4F7EBF26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8" y="1760560"/>
            <a:ext cx="8397851" cy="444386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신고 글의 제목과 내용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작성자가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4.1.5.4.1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ADM_029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신고 내용 열람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3F28C01F-2508-42E1-8913-D6EF68FD153E}"/>
              </a:ext>
            </a:extLst>
          </p:cNvPr>
          <p:cNvSpPr/>
          <p:nvPr/>
        </p:nvSpPr>
        <p:spPr>
          <a:xfrm>
            <a:off x="1936869" y="3156517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5379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1.2.2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PUB_006_01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회원가입 완료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양식에 맞게 모두 작성하고 가입하기 버튼을 선택 시 회원가입완료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(PUB_006_01)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 뜬다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Login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게스트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로그인페이지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(PUB_011)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55B6864-58A3-47D3-BDDD-126C69FB3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3" y="1678193"/>
            <a:ext cx="7699717" cy="417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11FE74-057E-4C62-A607-46277C1A850B}"/>
              </a:ext>
            </a:extLst>
          </p:cNvPr>
          <p:cNvSpPr txBox="1"/>
          <p:nvPr/>
        </p:nvSpPr>
        <p:spPr>
          <a:xfrm>
            <a:off x="5729681" y="3598877"/>
            <a:ext cx="366319" cy="545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F13E059-78FA-4178-958D-8F348320C2D1}"/>
              </a:ext>
            </a:extLst>
          </p:cNvPr>
          <p:cNvSpPr/>
          <p:nvPr/>
        </p:nvSpPr>
        <p:spPr>
          <a:xfrm>
            <a:off x="3815861" y="3499834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8C99ED0-F8CC-4DEC-9B57-4B214E043A1B}"/>
              </a:ext>
            </a:extLst>
          </p:cNvPr>
          <p:cNvSpPr/>
          <p:nvPr/>
        </p:nvSpPr>
        <p:spPr>
          <a:xfrm>
            <a:off x="3815860" y="4045118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0077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1.2.2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PUB_006_02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중복된 아이디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중복된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입력하면 중복됨을 알려주는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재입력 버튼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닫히고  게스트 회원가입 페이지에 머문다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92E84A1-8709-4423-AF9D-CAA297475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1637935"/>
            <a:ext cx="8392633" cy="4511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4D733B-467F-4D78-AF90-476E9040AAFB}"/>
              </a:ext>
            </a:extLst>
          </p:cNvPr>
          <p:cNvSpPr txBox="1"/>
          <p:nvPr/>
        </p:nvSpPr>
        <p:spPr>
          <a:xfrm>
            <a:off x="5570291" y="3699545"/>
            <a:ext cx="366319" cy="545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B05948D3-2591-4E79-B547-599414A78D7E}"/>
              </a:ext>
            </a:extLst>
          </p:cNvPr>
          <p:cNvSpPr/>
          <p:nvPr/>
        </p:nvSpPr>
        <p:spPr>
          <a:xfrm>
            <a:off x="3595489" y="3602482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3EC151B5-7D45-4219-9B5D-301DB748A049}"/>
              </a:ext>
            </a:extLst>
          </p:cNvPr>
          <p:cNvSpPr/>
          <p:nvPr/>
        </p:nvSpPr>
        <p:spPr>
          <a:xfrm>
            <a:off x="3595490" y="4244829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72494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1.2.2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PUB_006_03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중복된 핸드폰 번호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H.P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중복된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입력하면 중복됨을 알려주는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rabicPeriod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재입력 버튼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닫히고  게스트 회원가입 페이지에 머문다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697BA81-08FD-4C01-B2DD-D192F231C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1" y="1667435"/>
            <a:ext cx="7918180" cy="4289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47BFFA6-3DF0-42C6-9122-62BC6CE2B554}"/>
              </a:ext>
            </a:extLst>
          </p:cNvPr>
          <p:cNvSpPr txBox="1"/>
          <p:nvPr/>
        </p:nvSpPr>
        <p:spPr>
          <a:xfrm>
            <a:off x="5696125" y="3598877"/>
            <a:ext cx="399875" cy="545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AC34C22-78E4-47C2-A9E0-B801265B66EC}"/>
              </a:ext>
            </a:extLst>
          </p:cNvPr>
          <p:cNvSpPr/>
          <p:nvPr/>
        </p:nvSpPr>
        <p:spPr>
          <a:xfrm>
            <a:off x="3697284" y="3613856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AAAC5911-22AF-4DE7-9BC9-DF9F82B3DABF}"/>
              </a:ext>
            </a:extLst>
          </p:cNvPr>
          <p:cNvSpPr/>
          <p:nvPr/>
        </p:nvSpPr>
        <p:spPr>
          <a:xfrm>
            <a:off x="3705675" y="4210263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2811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1.2.2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PUB_006_04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미기입시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정보를 하나라도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미기입시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(PUB_005_04)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확인 버튼을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호스트 회원가입페이지에 머문다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43B0265-A0C1-4637-B4F5-C026C8078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1742739"/>
            <a:ext cx="8477350" cy="4662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6CB83D-911A-4B76-961E-7CCB0F2BF69F}"/>
              </a:ext>
            </a:extLst>
          </p:cNvPr>
          <p:cNvSpPr txBox="1"/>
          <p:nvPr/>
        </p:nvSpPr>
        <p:spPr>
          <a:xfrm>
            <a:off x="5511568" y="3893455"/>
            <a:ext cx="366319" cy="5452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04296D30-E42C-4FBD-BCE6-8B5F6E1E2750}"/>
              </a:ext>
            </a:extLst>
          </p:cNvPr>
          <p:cNvSpPr/>
          <p:nvPr/>
        </p:nvSpPr>
        <p:spPr>
          <a:xfrm>
            <a:off x="3506865" y="3695369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C6E3159-976C-44AC-A019-AC9E5ABD2B3E}"/>
              </a:ext>
            </a:extLst>
          </p:cNvPr>
          <p:cNvSpPr/>
          <p:nvPr/>
        </p:nvSpPr>
        <p:spPr>
          <a:xfrm>
            <a:off x="3506866" y="4339696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1199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-27383"/>
          <a:ext cx="12192000" cy="8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23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034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PUB_001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196" y="1196752"/>
          <a:ext cx="12186802" cy="566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10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7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62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dirty="0"/>
                        <a:t>①로그인 화면으로 이동한다</a:t>
                      </a:r>
                      <a:r>
                        <a:rPr lang="en-US" altLang="ko-KR" sz="1100" dirty="0"/>
                        <a:t>. (PUB_007)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dirty="0"/>
                        <a:t>②</a:t>
                      </a:r>
                      <a:r>
                        <a:rPr lang="ko-KR" altLang="en-US" sz="1100" dirty="0"/>
                        <a:t>회원가입 화면으로 이동한다</a:t>
                      </a:r>
                      <a:r>
                        <a:rPr lang="en-US" altLang="ko-KR" sz="1100" dirty="0"/>
                        <a:t>. (PUB_004)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dirty="0"/>
                        <a:t>③</a:t>
                      </a:r>
                      <a:r>
                        <a:rPr lang="ko-KR" altLang="en-US" sz="1100" dirty="0"/>
                        <a:t>고객센터 화면으로 이동한다</a:t>
                      </a:r>
                      <a:r>
                        <a:rPr lang="en-US" altLang="ko-KR" sz="1100" dirty="0"/>
                        <a:t>. (PUB_016)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dirty="0"/>
                        <a:t>④</a:t>
                      </a:r>
                      <a:r>
                        <a:rPr lang="ko-KR" altLang="en-US" sz="1100" dirty="0"/>
                        <a:t>키워드 입력 후 돋보기 버튼을 선택해</a:t>
                      </a:r>
                      <a:r>
                        <a:rPr lang="ko-KR" altLang="en-US" sz="1100" baseline="0" dirty="0"/>
                        <a:t> 해당 키워드의 클래스 </a:t>
                      </a:r>
                      <a:endParaRPr lang="en-US" altLang="ko-KR" sz="1100" baseline="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baseline="0" dirty="0"/>
                        <a:t>목록 페이지로 이동한다</a:t>
                      </a:r>
                      <a:r>
                        <a:rPr lang="en-US" altLang="ko-KR" sz="1100" baseline="0" dirty="0"/>
                        <a:t>. (PUB_002)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dirty="0"/>
                        <a:t>⑤</a:t>
                      </a:r>
                      <a:r>
                        <a:rPr lang="ko-KR" altLang="en-US" sz="1100" dirty="0"/>
                        <a:t>해당 로고를 누르면 초기 메뉴 페이지로 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dirty="0"/>
                        <a:t>이동한다</a:t>
                      </a:r>
                      <a:r>
                        <a:rPr lang="en-US" altLang="ko-KR" sz="1100" dirty="0"/>
                        <a:t>(PUB_001)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dirty="0"/>
                        <a:t>⑥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en-US" altLang="ko-KR" sz="1100" baseline="0" dirty="0"/>
                        <a:t>‘</a:t>
                      </a:r>
                      <a:r>
                        <a:rPr lang="ko-KR" altLang="en-US" sz="1100" baseline="0" dirty="0" err="1"/>
                        <a:t>액티비티</a:t>
                      </a:r>
                      <a:r>
                        <a:rPr lang="en-US" altLang="ko-KR" sz="1100" baseline="0" dirty="0"/>
                        <a:t>’</a:t>
                      </a:r>
                      <a:r>
                        <a:rPr lang="ko-KR" altLang="en-US" sz="1100" baseline="0" dirty="0"/>
                        <a:t> 카테고리에 포함된 클래스 목록</a:t>
                      </a:r>
                      <a:endParaRPr lang="en-US" altLang="ko-KR" sz="1100" baseline="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baseline="0" dirty="0"/>
                        <a:t>페이지로 이동한다</a:t>
                      </a:r>
                      <a:r>
                        <a:rPr lang="en-US" altLang="ko-KR" sz="1100" baseline="0" dirty="0"/>
                        <a:t>. (PUB_002)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dirty="0"/>
                        <a:t>⑦’</a:t>
                      </a:r>
                      <a:r>
                        <a:rPr lang="ko-KR" altLang="en-US" sz="1100" dirty="0"/>
                        <a:t>배움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카테고리에 포함된 클래스 목록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dirty="0"/>
                        <a:t> 페이지로 </a:t>
                      </a:r>
                      <a:r>
                        <a:rPr lang="ko-KR" altLang="en-US" sz="1100" b="0" dirty="0"/>
                        <a:t>이동한다</a:t>
                      </a:r>
                      <a:r>
                        <a:rPr lang="en-US" altLang="ko-KR" sz="1100" b="0" dirty="0"/>
                        <a:t>.</a:t>
                      </a:r>
                      <a:r>
                        <a:rPr lang="en-US" altLang="ko-KR" sz="1100" b="0" baseline="0" dirty="0"/>
                        <a:t> (PUB_002)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b="0" dirty="0"/>
                        <a:t>⑧ 메인 광고</a:t>
                      </a:r>
                      <a:r>
                        <a:rPr lang="ko-KR" altLang="en-US" sz="1100" b="0" baseline="0" dirty="0"/>
                        <a:t> 이미지가 출력된다</a:t>
                      </a:r>
                      <a:r>
                        <a:rPr lang="en-US" altLang="ko-KR" sz="1100" b="0" baseline="0" dirty="0"/>
                        <a:t>.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b="0" baseline="0" dirty="0"/>
                        <a:t>⑨ </a:t>
                      </a:r>
                      <a:r>
                        <a:rPr lang="ko-KR" altLang="en-US" sz="1100" b="0" baseline="0" dirty="0"/>
                        <a:t>클래스 는 한 페이지 </a:t>
                      </a:r>
                      <a:r>
                        <a:rPr lang="en-US" altLang="ko-KR" sz="1100" b="0" baseline="0" dirty="0"/>
                        <a:t>20</a:t>
                      </a:r>
                      <a:r>
                        <a:rPr lang="ko-KR" altLang="en-US" sz="1100" b="0" baseline="0" dirty="0"/>
                        <a:t>개 출력</a:t>
                      </a:r>
                      <a:r>
                        <a:rPr lang="en-US" altLang="ko-KR" sz="1100" b="0" baseline="0" dirty="0"/>
                        <a:t>(4</a:t>
                      </a:r>
                      <a:r>
                        <a:rPr lang="ko-KR" altLang="en-US" sz="1100" b="0" baseline="0" dirty="0"/>
                        <a:t>개</a:t>
                      </a:r>
                      <a:r>
                        <a:rPr lang="en-US" altLang="ko-KR" sz="1100" b="0" baseline="0" dirty="0"/>
                        <a:t>*5</a:t>
                      </a:r>
                      <a:r>
                        <a:rPr lang="ko-KR" altLang="en-US" sz="1100" b="0" baseline="0" dirty="0"/>
                        <a:t>줄</a:t>
                      </a:r>
                      <a:r>
                        <a:rPr lang="en-US" altLang="ko-KR" sz="1100" b="0" baseline="0" dirty="0"/>
                        <a:t>)  </a:t>
                      </a:r>
                      <a:r>
                        <a:rPr lang="ko-KR" altLang="en-US" sz="1100" b="0" baseline="0" dirty="0"/>
                        <a:t>특정 </a:t>
                      </a:r>
                      <a:r>
                        <a:rPr lang="ko-KR" altLang="en-US" sz="1100" b="0" baseline="0" dirty="0" err="1"/>
                        <a:t>썸네일을</a:t>
                      </a:r>
                      <a:r>
                        <a:rPr lang="ko-KR" altLang="en-US" sz="1100" b="0" baseline="0" dirty="0"/>
                        <a:t> 누르면 해당 클래스의 상세 페이지로 이동한다</a:t>
                      </a:r>
                      <a:r>
                        <a:rPr lang="en-US" altLang="ko-KR" sz="1100" b="0" baseline="0" dirty="0"/>
                        <a:t>. (PUB_003)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23663" y="399150"/>
            <a:ext cx="547260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dirty="0"/>
              <a:t>초기 메뉴 페이지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" y="1844824"/>
            <a:ext cx="7936587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857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PUB_007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초기 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 로그인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(PUB_008)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게스트 로그인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(PUB_011)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관리자 로그인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(PUB_014)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521B733-F937-4D65-A4A7-C43C1A872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41" y="1828800"/>
            <a:ext cx="8004496" cy="400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4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로스트 로그인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 로그인 페이지다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PW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입력한뒤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로그인버튼을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선택한다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성공 시 호스트전용페이지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HST_001)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(PUB_009)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 비밀번호 찾기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(PUB_010)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6DB3933-ABEA-4ED3-BF84-7B5DEEC34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1788560"/>
            <a:ext cx="8419578" cy="4209789"/>
          </a:xfrm>
          <a:prstGeom prst="rect">
            <a:avLst/>
          </a:prstGeom>
        </p:spPr>
      </p:pic>
      <p:sp>
        <p:nvSpPr>
          <p:cNvPr id="7" name="순서도: 연결자 6"/>
          <p:cNvSpPr/>
          <p:nvPr/>
        </p:nvSpPr>
        <p:spPr>
          <a:xfrm>
            <a:off x="3388471" y="4561713"/>
            <a:ext cx="328474" cy="30628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순서도: 연결자 7"/>
          <p:cNvSpPr/>
          <p:nvPr/>
        </p:nvSpPr>
        <p:spPr>
          <a:xfrm>
            <a:off x="4350355" y="4561713"/>
            <a:ext cx="328474" cy="30628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334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PUB_008_01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로그인 실패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로그인정보 미일치시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하나라도 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일치시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출력되는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(PUB_008_01)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확인 버튼을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호스트로그인 페이지에 머물고 로그인 정보를 다시 확인한다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27F66B2-4A17-442C-AA13-63575548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1" y="2041742"/>
            <a:ext cx="8469682" cy="42348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047B0925-5C5E-4818-AA22-FDC3D22385B5}"/>
              </a:ext>
            </a:extLst>
          </p:cNvPr>
          <p:cNvSpPr/>
          <p:nvPr/>
        </p:nvSpPr>
        <p:spPr>
          <a:xfrm>
            <a:off x="3557897" y="4089304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B1EB747-02D3-42A2-9631-54BF44911733}"/>
              </a:ext>
            </a:extLst>
          </p:cNvPr>
          <p:cNvSpPr/>
          <p:nvPr/>
        </p:nvSpPr>
        <p:spPr>
          <a:xfrm>
            <a:off x="3557897" y="4767226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298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.PUB_009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호스트 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가입시 사용한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버튼을 선택하고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성공시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아이디 찾기 완료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(PUB_009_01)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 출력되고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실패시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정보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미일치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(PUB_009_02),                   </a:t>
                      </a: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미기입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(PUB_009_03) </a:t>
                      </a:r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.,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E566474-C9AB-47DB-8EAC-98B3FD260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6" y="2099256"/>
            <a:ext cx="8085782" cy="404289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4B9CDACD-B528-4BFF-9AB5-3DFE80035900}"/>
              </a:ext>
            </a:extLst>
          </p:cNvPr>
          <p:cNvSpPr/>
          <p:nvPr/>
        </p:nvSpPr>
        <p:spPr>
          <a:xfrm>
            <a:off x="2950442" y="3837827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25A910E-20F8-4111-8E07-BD4077FD2C56}"/>
              </a:ext>
            </a:extLst>
          </p:cNvPr>
          <p:cNvSpPr/>
          <p:nvPr/>
        </p:nvSpPr>
        <p:spPr>
          <a:xfrm>
            <a:off x="3863662" y="4686372"/>
            <a:ext cx="1056068" cy="296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 </a:t>
            </a:r>
            <a:r>
              <a:rPr lang="ko-KR" altLang="en-US" dirty="0"/>
              <a:t>찾기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3E563624-0CFE-4F78-A1CF-F167FEB4484D}"/>
              </a:ext>
            </a:extLst>
          </p:cNvPr>
          <p:cNvSpPr/>
          <p:nvPr/>
        </p:nvSpPr>
        <p:spPr>
          <a:xfrm>
            <a:off x="3489924" y="4734523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1137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1..3.1.1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PUB_009_01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아이디 찾기 완료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아이디 찾기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성공시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아이디 정보를 알려주는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로그인하기 버튼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호스트 로그인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(PUB_008)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8806E56-11B8-454F-851E-A29B7D6CE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16" y="2342595"/>
            <a:ext cx="7704286" cy="385214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299EF7B-7223-4784-91B7-21D044353E6B}"/>
              </a:ext>
            </a:extLst>
          </p:cNvPr>
          <p:cNvSpPr/>
          <p:nvPr/>
        </p:nvSpPr>
        <p:spPr>
          <a:xfrm>
            <a:off x="3927090" y="4819236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EBE3192-040F-46C4-B2CF-74B511B5B65B}"/>
              </a:ext>
            </a:extLst>
          </p:cNvPr>
          <p:cNvSpPr/>
          <p:nvPr/>
        </p:nvSpPr>
        <p:spPr>
          <a:xfrm>
            <a:off x="3927091" y="5355360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54109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PUB_009_02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미일치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정보시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아이디 찾기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실패시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미일치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이름이나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중 하나라도 일치하지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않을경우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출력 되는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다시 입력하기 버튼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페이지에 머물고 정보를 다시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xmlns="" id="{C6C255AB-6FA1-4A55-ACDB-240B9C52ECDC}"/>
              </a:ext>
            </a:extLst>
          </p:cNvPr>
          <p:cNvSpPr/>
          <p:nvPr/>
        </p:nvSpPr>
        <p:spPr>
          <a:xfrm>
            <a:off x="3642788" y="5332244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47864"/>
            <a:ext cx="8344146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32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PUB_009_03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미기입시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아이디 찾기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실패시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미기입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이름이나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중 하나라도 입력하지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않았을경우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출력 되는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 입력하기 버튼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페이지에 머물고 정보를 다시 입력한다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D26C9DBC-B47B-4B8C-9BAD-56509CEA7B79}"/>
              </a:ext>
            </a:extLst>
          </p:cNvPr>
          <p:cNvSpPr/>
          <p:nvPr/>
        </p:nvSpPr>
        <p:spPr>
          <a:xfrm>
            <a:off x="3434790" y="4504710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8646FB32-AC82-4CDE-A9D7-F21E5FE29136}"/>
              </a:ext>
            </a:extLst>
          </p:cNvPr>
          <p:cNvSpPr/>
          <p:nvPr/>
        </p:nvSpPr>
        <p:spPr>
          <a:xfrm>
            <a:off x="3434791" y="5029028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2290537"/>
            <a:ext cx="8181975" cy="378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703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1.3.1.2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PUB_010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호스트 비밀번호 찾기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가입시 사용한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PW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버튼을 선택하고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성공시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 재입력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(PUB_010_01)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 출력되고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실패시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정보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미기입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(PUB_010_02),                   </a:t>
                      </a: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미일치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(PUB_010_03) </a:t>
                      </a:r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.,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F261400D-C5F2-4B67-B863-31CC940B3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2021984"/>
            <a:ext cx="8420636" cy="42103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B12B305-58B3-4D80-990E-9A80504ACF6D}"/>
              </a:ext>
            </a:extLst>
          </p:cNvPr>
          <p:cNvSpPr/>
          <p:nvPr/>
        </p:nvSpPr>
        <p:spPr>
          <a:xfrm>
            <a:off x="3987087" y="5046980"/>
            <a:ext cx="1056068" cy="296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pw </a:t>
            </a:r>
            <a:r>
              <a:rPr lang="ko-KR" altLang="en-US" dirty="0"/>
              <a:t>찾기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D05F032-CD90-4722-A42A-AEB319B25EBB}"/>
              </a:ext>
            </a:extLst>
          </p:cNvPr>
          <p:cNvSpPr/>
          <p:nvPr/>
        </p:nvSpPr>
        <p:spPr>
          <a:xfrm>
            <a:off x="3630109" y="3459971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1275E484-0E57-4997-8588-01FD3BF65031}"/>
              </a:ext>
            </a:extLst>
          </p:cNvPr>
          <p:cNvSpPr/>
          <p:nvPr/>
        </p:nvSpPr>
        <p:spPr>
          <a:xfrm>
            <a:off x="3630110" y="5096044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0212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1.3.1.2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PUB_010_01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비밀번호 재입력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 재설정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새로운 비밀번호를 설정한다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재설정 및 로그인하기 버튼을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호스트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로그인페이지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(PUB_008)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CDEB6D33-FA7C-4F36-92D9-7DBD8BACC0CB}"/>
              </a:ext>
            </a:extLst>
          </p:cNvPr>
          <p:cNvSpPr/>
          <p:nvPr/>
        </p:nvSpPr>
        <p:spPr>
          <a:xfrm>
            <a:off x="3565412" y="4386630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6140AEB-F115-45DD-BF37-DBA4063140A4}"/>
              </a:ext>
            </a:extLst>
          </p:cNvPr>
          <p:cNvSpPr/>
          <p:nvPr/>
        </p:nvSpPr>
        <p:spPr>
          <a:xfrm>
            <a:off x="3565412" y="5196472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9" y="1852614"/>
            <a:ext cx="8182327" cy="408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463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1.3.1.2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PUB_010_02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미기입시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미기입시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하나라도 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기입시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출력되는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정보입력하기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버튼을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PW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페이지에 머물고 다시 정보를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A8F67C0C-EB87-48E5-89FD-55BC5FE996BE}"/>
              </a:ext>
            </a:extLst>
          </p:cNvPr>
          <p:cNvSpPr/>
          <p:nvPr/>
        </p:nvSpPr>
        <p:spPr>
          <a:xfrm>
            <a:off x="3630108" y="4547352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404B876-9F3F-459F-BA61-89049AC5C2E1}"/>
              </a:ext>
            </a:extLst>
          </p:cNvPr>
          <p:cNvSpPr/>
          <p:nvPr/>
        </p:nvSpPr>
        <p:spPr>
          <a:xfrm>
            <a:off x="3630109" y="5132078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121844"/>
            <a:ext cx="8315325" cy="410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67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-27383"/>
          <a:ext cx="12192000" cy="8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23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034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PUB_002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196" y="1196752"/>
          <a:ext cx="12186802" cy="566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10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7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62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dirty="0"/>
                        <a:t>①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ko-KR" altLang="en-US" sz="1100" dirty="0"/>
                        <a:t>키워드 검색 후</a:t>
                      </a:r>
                      <a:r>
                        <a:rPr lang="ko-KR" altLang="en-US" sz="1100" baseline="0" dirty="0"/>
                        <a:t> 해당 키워드의 클래스 </a:t>
                      </a:r>
                      <a:endParaRPr lang="en-US" altLang="ko-KR" sz="1100" baseline="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baseline="0" dirty="0"/>
                        <a:t>목록 페이지로 이동한다</a:t>
                      </a:r>
                      <a:r>
                        <a:rPr lang="en-US" altLang="ko-KR" sz="1100" baseline="0" dirty="0"/>
                        <a:t>. (PUB_002)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endParaRPr lang="en-US" altLang="ko-KR" sz="11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②</a:t>
                      </a:r>
                      <a:r>
                        <a:rPr lang="ko-KR" altLang="en-US" sz="1100" b="0" baseline="0" dirty="0"/>
                        <a:t>특정 </a:t>
                      </a:r>
                      <a:r>
                        <a:rPr lang="ko-KR" altLang="en-US" sz="1100" b="0" baseline="0" dirty="0" err="1"/>
                        <a:t>썸네일을</a:t>
                      </a:r>
                      <a:r>
                        <a:rPr lang="ko-KR" altLang="en-US" sz="1100" b="0" baseline="0" dirty="0"/>
                        <a:t> 누르면 해당 클래스의 상세 페이지로 이동한다</a:t>
                      </a:r>
                      <a:r>
                        <a:rPr lang="en-US" altLang="ko-KR" sz="1100" b="0" baseline="0" dirty="0"/>
                        <a:t>. (PUB_003)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endParaRPr lang="en-US" altLang="ko-KR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23661" y="399150"/>
            <a:ext cx="547260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dirty="0"/>
              <a:t>클래스 목록 페이지</a:t>
            </a:r>
            <a:r>
              <a:rPr lang="en-US" altLang="ko-KR" sz="1333" dirty="0"/>
              <a:t>(</a:t>
            </a:r>
            <a:r>
              <a:rPr lang="ko-KR" altLang="en-US" sz="1333" dirty="0"/>
              <a:t>키워드검색</a:t>
            </a:r>
            <a:r>
              <a:rPr lang="en-US" altLang="ko-KR" sz="1333" dirty="0"/>
              <a:t>)</a:t>
            </a:r>
            <a:r>
              <a:rPr lang="ko-KR" altLang="en-US" sz="1333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3" y="2060848"/>
            <a:ext cx="7740632" cy="404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103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1.3.1.2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PUB_010_03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미일치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정보시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 미일치시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하나라도 미 일치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출력되는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다시 입력하기 버튼을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호스트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PW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페이지에 머물고 정보를 다시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971A835F-B3A2-4618-ADA0-B463BE5F3D94}"/>
              </a:ext>
            </a:extLst>
          </p:cNvPr>
          <p:cNvSpPr/>
          <p:nvPr/>
        </p:nvSpPr>
        <p:spPr>
          <a:xfrm>
            <a:off x="3740292" y="4323086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540FEEE-FD97-4090-8CED-43FF3888C2BD}"/>
              </a:ext>
            </a:extLst>
          </p:cNvPr>
          <p:cNvSpPr/>
          <p:nvPr/>
        </p:nvSpPr>
        <p:spPr>
          <a:xfrm>
            <a:off x="3740293" y="4919969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1" y="2109788"/>
            <a:ext cx="7858766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855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게스트 로그인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게스트 로그인 페이지다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PW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입력한뒤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로그인버튼을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선택한다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성공 시 게스트전용페이지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GUE_001)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(PUB_012)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게스트 비밀번호 찾기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(PUB_013)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F767703-1960-4382-802A-C6B767B4C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3" y="1944656"/>
            <a:ext cx="8369225" cy="418461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C69B96B-AAF9-46A3-861E-EA38EA634FF8}"/>
              </a:ext>
            </a:extLst>
          </p:cNvPr>
          <p:cNvSpPr/>
          <p:nvPr/>
        </p:nvSpPr>
        <p:spPr>
          <a:xfrm>
            <a:off x="3482714" y="3429000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D361B7B3-1F3D-4DBE-AEB4-C296DA9F3F58}"/>
              </a:ext>
            </a:extLst>
          </p:cNvPr>
          <p:cNvSpPr/>
          <p:nvPr/>
        </p:nvSpPr>
        <p:spPr>
          <a:xfrm>
            <a:off x="4923002" y="4630033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7" name="순서도: 연결자 6"/>
          <p:cNvSpPr/>
          <p:nvPr/>
        </p:nvSpPr>
        <p:spPr>
          <a:xfrm>
            <a:off x="3482713" y="4630033"/>
            <a:ext cx="234231" cy="2379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순서도: 연결자 10"/>
          <p:cNvSpPr/>
          <p:nvPr/>
        </p:nvSpPr>
        <p:spPr>
          <a:xfrm>
            <a:off x="4390304" y="4709139"/>
            <a:ext cx="234231" cy="2379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3588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PUB_012_01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게스트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아이디찾기완료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아이디 찾기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성공시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아이디 정보를 알려주는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로그인하기 버튼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게스트 로그인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1AB416F-4CE1-4A00-966A-FEEDBE98B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5" y="2163651"/>
            <a:ext cx="7905480" cy="39527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8E52D60F-8716-4000-AD27-A14AECAEA8BD}"/>
              </a:ext>
            </a:extLst>
          </p:cNvPr>
          <p:cNvSpPr/>
          <p:nvPr/>
        </p:nvSpPr>
        <p:spPr>
          <a:xfrm>
            <a:off x="3519921" y="4522048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06626F57-C468-443D-BDC0-ADCF0E7841A4}"/>
              </a:ext>
            </a:extLst>
          </p:cNvPr>
          <p:cNvSpPr/>
          <p:nvPr/>
        </p:nvSpPr>
        <p:spPr>
          <a:xfrm>
            <a:off x="3519921" y="5120695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1138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PUB_011_01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로그인 실패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로그인정보 미일치시 출력되는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(PUB_011_01)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확인 버튼을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guest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로그인페이지에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머물고  정보를 다시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EC83BD5-C6A8-469A-9511-8E5C49EE53F9}"/>
              </a:ext>
            </a:extLst>
          </p:cNvPr>
          <p:cNvSpPr/>
          <p:nvPr/>
        </p:nvSpPr>
        <p:spPr>
          <a:xfrm>
            <a:off x="3656379" y="3966420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581A074-37C0-434F-AC92-2C06D6FA632E}"/>
              </a:ext>
            </a:extLst>
          </p:cNvPr>
          <p:cNvSpPr/>
          <p:nvPr/>
        </p:nvSpPr>
        <p:spPr>
          <a:xfrm>
            <a:off x="3662714" y="4559121"/>
            <a:ext cx="162312" cy="235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162935"/>
            <a:ext cx="8266322" cy="384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214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PUB_012_02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미일치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정보시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아이디 찾기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실패시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하나라도 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일치시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출력 되는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다시 입력하기 버튼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게스트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페이지에 머물고  정보를 다시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C50BC626-EF94-4284-9E79-791A148CA02D}"/>
              </a:ext>
            </a:extLst>
          </p:cNvPr>
          <p:cNvSpPr/>
          <p:nvPr/>
        </p:nvSpPr>
        <p:spPr>
          <a:xfrm>
            <a:off x="3513891" y="4534240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64B83179-FCD6-4996-AA97-A55604831F35}"/>
              </a:ext>
            </a:extLst>
          </p:cNvPr>
          <p:cNvSpPr/>
          <p:nvPr/>
        </p:nvSpPr>
        <p:spPr>
          <a:xfrm>
            <a:off x="3513890" y="5034531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2147888"/>
            <a:ext cx="7449749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28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PUB_012_03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미기입시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아이디 찾기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실패시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하나라도 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기입시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출력 되는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 입력하기 버튼 선택 게스트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페이지에 머물고  정보를 다시 입력한다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164AC2C-AD36-47E1-822A-7F7DFA041B00}"/>
              </a:ext>
            </a:extLst>
          </p:cNvPr>
          <p:cNvSpPr/>
          <p:nvPr/>
        </p:nvSpPr>
        <p:spPr>
          <a:xfrm>
            <a:off x="3695013" y="4263647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8909C48B-38AE-45C4-98A0-76E9A9F68DD8}"/>
              </a:ext>
            </a:extLst>
          </p:cNvPr>
          <p:cNvSpPr/>
          <p:nvPr/>
        </p:nvSpPr>
        <p:spPr>
          <a:xfrm>
            <a:off x="3695014" y="4804833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209801"/>
            <a:ext cx="765313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287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1.3.2.2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게스트 비밀번호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가입시 사용한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PW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버튼을 선택하고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성공시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 재입력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(PUB_013_01)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 출력되고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실패시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정보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미기입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(PUB_013_02),                   </a:t>
                      </a: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미일치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(PUB_013_03) </a:t>
                      </a:r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F00EFD5-E203-45C7-8CEE-D244F2DB12D2}"/>
              </a:ext>
            </a:extLst>
          </p:cNvPr>
          <p:cNvSpPr txBox="1"/>
          <p:nvPr/>
        </p:nvSpPr>
        <p:spPr>
          <a:xfrm>
            <a:off x="4056845" y="5112913"/>
            <a:ext cx="110758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Pw</a:t>
            </a:r>
            <a:r>
              <a:rPr lang="ko-KR" altLang="en-US" dirty="0"/>
              <a:t>찾기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2FA170F-025F-4B0A-BD32-DB731FD20D68}"/>
              </a:ext>
            </a:extLst>
          </p:cNvPr>
          <p:cNvSpPr/>
          <p:nvPr/>
        </p:nvSpPr>
        <p:spPr>
          <a:xfrm>
            <a:off x="3570725" y="3542430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B7D759DB-AA64-4EC6-838F-1B5CDF8EF314}"/>
              </a:ext>
            </a:extLst>
          </p:cNvPr>
          <p:cNvSpPr/>
          <p:nvPr/>
        </p:nvSpPr>
        <p:spPr>
          <a:xfrm>
            <a:off x="3805198" y="5169175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922211"/>
            <a:ext cx="8272012" cy="402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715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1.3.2.2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비밀번호 재입력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 재설정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새로운 비밀번호를 설정한다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재설정 및 로그인하기 버튼을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게스트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로그인페이지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페이지로 이동한다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F59B373-1F8A-440E-8148-2CA5C19F8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" y="1944710"/>
            <a:ext cx="8523668" cy="426183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2E7E3F24-1503-49E5-A7F3-A625903141D8}"/>
              </a:ext>
            </a:extLst>
          </p:cNvPr>
          <p:cNvSpPr/>
          <p:nvPr/>
        </p:nvSpPr>
        <p:spPr>
          <a:xfrm>
            <a:off x="3383774" y="4255030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7E59F209-1601-4D2D-9D83-D4CE276AB7B2}"/>
              </a:ext>
            </a:extLst>
          </p:cNvPr>
          <p:cNvSpPr/>
          <p:nvPr/>
        </p:nvSpPr>
        <p:spPr>
          <a:xfrm>
            <a:off x="3383774" y="5034233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20371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1.3.2.2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정보 미일치시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 미일치시 출력되는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하나라도 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일치시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다시 입력하기 버튼을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게스트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PW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페이지에 머물고 정보를 다시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8C62C4EE-8DD8-433D-9234-9A37A0653E4A}"/>
              </a:ext>
            </a:extLst>
          </p:cNvPr>
          <p:cNvSpPr/>
          <p:nvPr/>
        </p:nvSpPr>
        <p:spPr>
          <a:xfrm flipH="1">
            <a:off x="3474643" y="4164604"/>
            <a:ext cx="220370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0695D68-F036-430A-B730-E4B3F7780429}"/>
              </a:ext>
            </a:extLst>
          </p:cNvPr>
          <p:cNvSpPr/>
          <p:nvPr/>
        </p:nvSpPr>
        <p:spPr>
          <a:xfrm>
            <a:off x="3520639" y="4695123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" y="2010894"/>
            <a:ext cx="8381307" cy="409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92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1.3.2.2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_03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정보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미기입시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미기입시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하나라도 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기입시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출력되는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정보 입력하기 버튼을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게스트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PW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찾기 페이지에 머물고 정보를 다시 입력한다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3CB299E5-3870-4BE1-91AE-897361F51CE0}"/>
              </a:ext>
            </a:extLst>
          </p:cNvPr>
          <p:cNvSpPr/>
          <p:nvPr/>
        </p:nvSpPr>
        <p:spPr>
          <a:xfrm>
            <a:off x="3682340" y="4379720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3F87C0B-2333-4F39-95CF-88896AC6FBCE}"/>
              </a:ext>
            </a:extLst>
          </p:cNvPr>
          <p:cNvSpPr/>
          <p:nvPr/>
        </p:nvSpPr>
        <p:spPr>
          <a:xfrm>
            <a:off x="3682341" y="4972614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6" y="2114551"/>
            <a:ext cx="802244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18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-27383"/>
          <a:ext cx="12192000" cy="8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23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034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PUB_002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196" y="1196752"/>
          <a:ext cx="12186802" cy="566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10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7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62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circleNumDbPlain"/>
                      </a:pPr>
                      <a:r>
                        <a:rPr lang="ko-KR" altLang="en-US" sz="1100" baseline="0" dirty="0"/>
                        <a:t>선택한 카테고리의 버튼 색상이 바뀌며</a:t>
                      </a:r>
                      <a:endParaRPr lang="en-US" altLang="ko-KR" sz="1100" baseline="0" dirty="0"/>
                    </a:p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100" baseline="0" dirty="0"/>
                        <a:t>카테고리에  포함된 클래스 목록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페이지로 이동한다</a:t>
                      </a:r>
                      <a:r>
                        <a:rPr lang="en-US" altLang="ko-KR" sz="1100" baseline="0" dirty="0"/>
                        <a:t>. (PUB_002)</a:t>
                      </a:r>
                      <a:endParaRPr lang="en-US" altLang="ko-KR" sz="1100" dirty="0"/>
                    </a:p>
                    <a:p>
                      <a:pPr>
                        <a:lnSpc>
                          <a:spcPct val="200000"/>
                        </a:lnSpc>
                      </a:pPr>
                      <a:endParaRPr lang="en-US" altLang="ko-KR" sz="11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②</a:t>
                      </a:r>
                      <a:r>
                        <a:rPr lang="ko-KR" altLang="en-US" sz="1100" b="0" baseline="0" dirty="0"/>
                        <a:t>특정 </a:t>
                      </a:r>
                      <a:r>
                        <a:rPr lang="ko-KR" altLang="en-US" sz="1100" b="0" baseline="0" dirty="0" err="1"/>
                        <a:t>썸네일을</a:t>
                      </a:r>
                      <a:r>
                        <a:rPr lang="ko-KR" altLang="en-US" sz="1100" b="0" baseline="0" dirty="0"/>
                        <a:t> 누르면 해당 클래스의 상세 페이지로 이동한다</a:t>
                      </a:r>
                      <a:r>
                        <a:rPr lang="en-US" altLang="ko-KR" sz="1100" b="0" baseline="0" dirty="0"/>
                        <a:t>. (PUB_003)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endParaRPr lang="en-US" altLang="ko-KR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23661" y="399150"/>
            <a:ext cx="547260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dirty="0"/>
              <a:t>클래스 목록 페이지</a:t>
            </a:r>
            <a:r>
              <a:rPr lang="en-US" altLang="ko-KR" sz="1333" dirty="0"/>
              <a:t>(</a:t>
            </a:r>
            <a:r>
              <a:rPr lang="ko-KR" altLang="en-US" sz="1333" dirty="0"/>
              <a:t>카테고리 검색</a:t>
            </a:r>
            <a:r>
              <a:rPr lang="en-US" altLang="ko-KR" sz="1333" dirty="0"/>
              <a:t>)</a:t>
            </a:r>
            <a:r>
              <a:rPr lang="ko-KR" altLang="en-US" sz="1333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42" y="1988840"/>
            <a:ext cx="7705241" cy="402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332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로그인페이지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관리자 로그인 페이지다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ID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PW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입력한뒤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로그인버튼을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선택한다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성공 시 게스트전용페이지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ADM_001)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528507F-2935-4BC5-8978-0236CB41E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3" y="1957588"/>
            <a:ext cx="8472152" cy="423607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B226114-5F4F-4234-8FB8-16792E557C00}"/>
              </a:ext>
            </a:extLst>
          </p:cNvPr>
          <p:cNvSpPr/>
          <p:nvPr/>
        </p:nvSpPr>
        <p:spPr>
          <a:xfrm>
            <a:off x="3386126" y="3413036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6CC4976D-F68B-47B2-8071-ABDF7B188EC3}"/>
              </a:ext>
            </a:extLst>
          </p:cNvPr>
          <p:cNvSpPr/>
          <p:nvPr/>
        </p:nvSpPr>
        <p:spPr>
          <a:xfrm>
            <a:off x="4826414" y="4673788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F717AF-F8F4-44D4-9A37-EF617BD5F8AF}"/>
              </a:ext>
            </a:extLst>
          </p:cNvPr>
          <p:cNvSpPr txBox="1"/>
          <p:nvPr/>
        </p:nvSpPr>
        <p:spPr>
          <a:xfrm>
            <a:off x="3606497" y="4673788"/>
            <a:ext cx="71498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642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1.3.3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PUB_014_01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관리자 로그인 실패 </a:t>
                      </a:r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로그인정보 미일치시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H.P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하나라도 미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일치시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출력되는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(PUB_014_01)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다시입력하기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버튼을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로그인 정보를 다시 확인한다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AF3D309F-BAAA-4F6C-BAF4-505BA0EF41A7}"/>
              </a:ext>
            </a:extLst>
          </p:cNvPr>
          <p:cNvSpPr/>
          <p:nvPr/>
        </p:nvSpPr>
        <p:spPr>
          <a:xfrm>
            <a:off x="3812773" y="3975117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674AE5D1-BB7B-4183-941C-1D4D90465D46}"/>
              </a:ext>
            </a:extLst>
          </p:cNvPr>
          <p:cNvSpPr/>
          <p:nvPr/>
        </p:nvSpPr>
        <p:spPr>
          <a:xfrm>
            <a:off x="3727719" y="4453687"/>
            <a:ext cx="220371" cy="1980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2050148"/>
            <a:ext cx="8162925" cy="384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657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로그아웃 확인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7407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로그인 된 상태에서 페이지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상단에 있는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로그아웃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버튼을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번과 같은 알림 창이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로그아웃 하시겠습니까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?”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라는 알림 창이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Cancel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누르면 알림 창이 닫히고 현재 페이지에 머무른다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OK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누르면 로그아웃 상태로 전환되고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메인 페이지로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E9D8C77-EBD3-470E-B980-51CA76CF6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56"/>
          <a:stretch/>
        </p:blipFill>
        <p:spPr>
          <a:xfrm>
            <a:off x="638176" y="1600199"/>
            <a:ext cx="7839074" cy="469736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BB71C60C-FAC7-4DF5-B6E3-1A7F0ECC86A5}"/>
              </a:ext>
            </a:extLst>
          </p:cNvPr>
          <p:cNvSpPr/>
          <p:nvPr/>
        </p:nvSpPr>
        <p:spPr>
          <a:xfrm>
            <a:off x="6229233" y="1783914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FE853595-8263-4216-8877-72CBCB6B76B8}"/>
              </a:ext>
            </a:extLst>
          </p:cNvPr>
          <p:cNvSpPr/>
          <p:nvPr/>
        </p:nvSpPr>
        <p:spPr>
          <a:xfrm>
            <a:off x="4781433" y="3156517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7EBACA3D-07C4-4411-95EA-E7D68464722B}"/>
              </a:ext>
            </a:extLst>
          </p:cNvPr>
          <p:cNvSpPr/>
          <p:nvPr/>
        </p:nvSpPr>
        <p:spPr>
          <a:xfrm>
            <a:off x="3790833" y="3156517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947B859-FD49-4D98-B343-CEA5494C6DD2}"/>
              </a:ext>
            </a:extLst>
          </p:cNvPr>
          <p:cNvSpPr/>
          <p:nvPr/>
        </p:nvSpPr>
        <p:spPr>
          <a:xfrm>
            <a:off x="3705108" y="2660527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8016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640010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상단에 있는 고객센터 메뉴를 누르면 현재 페이지로 진입한다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고객센터 페이지의 초기 화면은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메뉴 바에서 원하는 페이지로 이동이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공지사항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PUB_017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로그인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신고게시판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GH_002 /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1:1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GH_003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로그아웃 상태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신고게시판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: PUB_016_01 / 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1:1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문의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PUB_016_02 )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B061530-B488-4009-A1B3-36768BBC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0" y="1746914"/>
            <a:ext cx="8297838" cy="4419448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PUB_016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고객센터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xmlns="" id="{8C03710C-B1BA-456D-84CC-D6F778DA337A}"/>
              </a:ext>
            </a:extLst>
          </p:cNvPr>
          <p:cNvSpPr/>
          <p:nvPr/>
        </p:nvSpPr>
        <p:spPr>
          <a:xfrm>
            <a:off x="7652581" y="2267414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05FA566E-F1F3-484D-966F-0FA3661DAEE9}"/>
              </a:ext>
            </a:extLst>
          </p:cNvPr>
          <p:cNvSpPr/>
          <p:nvPr/>
        </p:nvSpPr>
        <p:spPr>
          <a:xfrm>
            <a:off x="1992741" y="3292758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DA6CE911-3C81-40F4-AAE8-55D934D36C6E}"/>
              </a:ext>
            </a:extLst>
          </p:cNvPr>
          <p:cNvSpPr/>
          <p:nvPr/>
        </p:nvSpPr>
        <p:spPr>
          <a:xfrm>
            <a:off x="458756" y="3429000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08370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84790F1-6783-4512-A0B4-C3F8F2FC6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2" y="1832082"/>
            <a:ext cx="8215952" cy="444346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PUB_016_01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신고게시판 메뉴 이용 불가 알림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987191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내 왼쪽 메뉴 바에서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신고게시판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을 눌러 현재 화면으로 진입한다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로그아웃 상태인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경우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다음과 같은 알림 창이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       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로그인 상태에서는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GH_002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(PUB_007)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알림 창이 닫히고 현재 페이지에 머무른다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473225CD-CEE7-444E-A6B2-A7F03ED00C38}"/>
              </a:ext>
            </a:extLst>
          </p:cNvPr>
          <p:cNvSpPr/>
          <p:nvPr/>
        </p:nvSpPr>
        <p:spPr>
          <a:xfrm>
            <a:off x="379035" y="3925334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7A2E5094-BBDA-4254-975D-5A184F7C538D}"/>
              </a:ext>
            </a:extLst>
          </p:cNvPr>
          <p:cNvSpPr/>
          <p:nvPr/>
        </p:nvSpPr>
        <p:spPr>
          <a:xfrm>
            <a:off x="3892339" y="3647599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040662A7-75E2-4A09-A235-2D8501F7BDB1}"/>
              </a:ext>
            </a:extLst>
          </p:cNvPr>
          <p:cNvSpPr/>
          <p:nvPr/>
        </p:nvSpPr>
        <p:spPr>
          <a:xfrm>
            <a:off x="3946929" y="4246099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9FF12CA-DD5F-4C00-BA0B-2449CBDF263C}"/>
              </a:ext>
            </a:extLst>
          </p:cNvPr>
          <p:cNvSpPr/>
          <p:nvPr/>
        </p:nvSpPr>
        <p:spPr>
          <a:xfrm>
            <a:off x="5011454" y="4259747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79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48187FB-81BB-4AE7-8C9D-44A41AF0A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7" y="1865645"/>
            <a:ext cx="8229600" cy="4450842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PUB_016_02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문의 메뉴 이용 불가 알림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73043"/>
              </p:ext>
            </p:extLst>
          </p:nvPr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고객센터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내 왼쪽 메뉴 바에서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“1:1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눌러 현재 화면으로 진입한다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로그아웃 상태인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경우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다음과 같은 알림 창이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       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로그인 상태에서는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GH_003   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(PUB_007)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알림 창이 닫히고 현재 페이지에 머무른다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B356C9B-FB2D-42D3-BF53-DD620A7A13DF}"/>
              </a:ext>
            </a:extLst>
          </p:cNvPr>
          <p:cNvSpPr/>
          <p:nvPr/>
        </p:nvSpPr>
        <p:spPr>
          <a:xfrm>
            <a:off x="413012" y="4369739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BC91426-542E-466B-BF1E-F8A8F52BD9A1}"/>
              </a:ext>
            </a:extLst>
          </p:cNvPr>
          <p:cNvSpPr/>
          <p:nvPr/>
        </p:nvSpPr>
        <p:spPr>
          <a:xfrm>
            <a:off x="3971039" y="3764742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1D7BD23D-E3FE-46E4-9FD6-4EADF0392F4D}"/>
              </a:ext>
            </a:extLst>
          </p:cNvPr>
          <p:cNvSpPr/>
          <p:nvPr/>
        </p:nvSpPr>
        <p:spPr>
          <a:xfrm>
            <a:off x="3984687" y="4337472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64420CF-C13E-47A6-B13E-879D471EC895}"/>
              </a:ext>
            </a:extLst>
          </p:cNvPr>
          <p:cNvSpPr/>
          <p:nvPr/>
        </p:nvSpPr>
        <p:spPr>
          <a:xfrm>
            <a:off x="5035564" y="4337472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7459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824B182-E458-41B2-BEB1-A1969E01B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7" y="1850189"/>
            <a:ext cx="8106770" cy="438441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1.5.1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PUB_017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공지사항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한 페이지 당 공지사항 목록이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 씩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목록에는 글의 제목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등록 일시가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번호를 눌러 페이지 간 이동이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글의 제목을 누르면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PUB_018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화면으로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F852682-F785-46CA-AC0A-55A67C2EE7CD}"/>
              </a:ext>
            </a:extLst>
          </p:cNvPr>
          <p:cNvSpPr/>
          <p:nvPr/>
        </p:nvSpPr>
        <p:spPr>
          <a:xfrm>
            <a:off x="1961607" y="3292758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217FD9A-1911-477F-98E1-039A8195DBCA}"/>
              </a:ext>
            </a:extLst>
          </p:cNvPr>
          <p:cNvSpPr/>
          <p:nvPr/>
        </p:nvSpPr>
        <p:spPr>
          <a:xfrm>
            <a:off x="4098618" y="5711496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ABEC7E66-3710-401C-A9E7-B9EA56AB7CAC}"/>
              </a:ext>
            </a:extLst>
          </p:cNvPr>
          <p:cNvSpPr/>
          <p:nvPr/>
        </p:nvSpPr>
        <p:spPr>
          <a:xfrm>
            <a:off x="4032085" y="3571356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84473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51F3B97-D28C-4D84-BA75-B3F990B6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809616"/>
            <a:ext cx="8256896" cy="470870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1.5.1.1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공지사항 열람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공지사항의 제목과 등록 일시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0957588B-86AC-4D43-BA5B-1663563CE3EA}"/>
              </a:ext>
            </a:extLst>
          </p:cNvPr>
          <p:cNvSpPr/>
          <p:nvPr/>
        </p:nvSpPr>
        <p:spPr>
          <a:xfrm>
            <a:off x="2104765" y="3429000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3001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39F19F3-E069-43C5-88CE-28053C10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3" y="1719617"/>
            <a:ext cx="8215952" cy="462416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1.5.2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PUB_019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FAQ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페이지에는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로 저장된 문서의 내용이 출력된다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B23EE51-32C8-4F89-97B2-102C55DDE0BC}"/>
              </a:ext>
            </a:extLst>
          </p:cNvPr>
          <p:cNvSpPr/>
          <p:nvPr/>
        </p:nvSpPr>
        <p:spPr>
          <a:xfrm>
            <a:off x="1823565" y="3292758"/>
            <a:ext cx="312820" cy="2724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99020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E97BC7-AC0C-46F7-BB3A-AB0A0D01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</p:spPr>
        <p:txBody>
          <a:bodyPr/>
          <a:lstStyle/>
          <a:p>
            <a:pPr algn="ctr"/>
            <a:r>
              <a:rPr lang="ko-KR" altLang="en-US" b="1" dirty="0"/>
              <a:t>게스트</a:t>
            </a:r>
          </a:p>
        </p:txBody>
      </p:sp>
    </p:spTree>
    <p:extLst>
      <p:ext uri="{BB962C8B-B14F-4D97-AF65-F5344CB8AC3E}">
        <p14:creationId xmlns:p14="http://schemas.microsoft.com/office/powerpoint/2010/main" val="218798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-27383"/>
          <a:ext cx="12192000" cy="8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23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034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1.1.1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PUB_003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PUB_003_01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196" y="1196752"/>
          <a:ext cx="12186802" cy="566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10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7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62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dirty="0"/>
                        <a:t>①</a:t>
                      </a:r>
                      <a:r>
                        <a:rPr lang="ko-KR" altLang="en-US" sz="1100" baseline="0" dirty="0"/>
                        <a:t> 해당 클래스의 대표 이미지가 출력된다</a:t>
                      </a:r>
                      <a:r>
                        <a:rPr lang="en-US" altLang="ko-KR" sz="1100" baseline="0" dirty="0"/>
                        <a:t>. </a:t>
                      </a:r>
                      <a:endParaRPr lang="en-US" altLang="ko-KR" sz="11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② </a:t>
                      </a:r>
                      <a:r>
                        <a:rPr lang="ko-KR" altLang="en-US" sz="1100" dirty="0"/>
                        <a:t>모집중인</a:t>
                      </a:r>
                      <a:r>
                        <a:rPr lang="ko-KR" altLang="en-US" sz="1100" baseline="0" dirty="0"/>
                        <a:t> 클래스의 진행 날짜가 출력된다</a:t>
                      </a:r>
                      <a:r>
                        <a:rPr lang="en-US" altLang="ko-KR" sz="1100" baseline="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③ </a:t>
                      </a:r>
                      <a:r>
                        <a:rPr lang="ko-KR" altLang="en-US" sz="1100" dirty="0"/>
                        <a:t>클래스 신청 인원수의 설정이 가능하다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④ ‘</a:t>
                      </a:r>
                      <a:r>
                        <a:rPr lang="ko-KR" altLang="en-US" sz="1100" dirty="0"/>
                        <a:t>신청하기</a:t>
                      </a:r>
                      <a:r>
                        <a:rPr lang="en-US" altLang="ko-KR" sz="1100" dirty="0"/>
                        <a:t>’</a:t>
                      </a:r>
                      <a:r>
                        <a:rPr lang="ko-KR" altLang="en-US" sz="1100" dirty="0"/>
                        <a:t>를 선택하면 결제출력 페이지로 </a:t>
                      </a:r>
                      <a:endParaRPr lang="en-US" altLang="ko-KR" sz="11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이동한다 </a:t>
                      </a:r>
                      <a:r>
                        <a:rPr lang="en-US" altLang="ko-KR" sz="1100" dirty="0"/>
                        <a:t>(GUE_003) </a:t>
                      </a:r>
                      <a:endParaRPr lang="en-US" altLang="ko-KR" sz="1100" baseline="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dirty="0"/>
                        <a:t>신청하기</a:t>
                      </a:r>
                      <a:r>
                        <a:rPr lang="en-US" altLang="ko-KR" sz="1100" dirty="0"/>
                        <a:t>’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선택 시 </a:t>
                      </a:r>
                      <a:r>
                        <a:rPr lang="ko-KR" altLang="en-US" sz="1100" baseline="0" dirty="0" err="1"/>
                        <a:t>비로그인</a:t>
                      </a:r>
                      <a:r>
                        <a:rPr lang="ko-KR" altLang="en-US" sz="1100" baseline="0" dirty="0"/>
                        <a:t> 상태면 </a:t>
                      </a:r>
                      <a:endParaRPr lang="en-US" altLang="ko-KR" sz="1100" baseline="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baseline="0" dirty="0" err="1"/>
                        <a:t>경고창이</a:t>
                      </a:r>
                      <a:r>
                        <a:rPr lang="ko-KR" altLang="en-US" sz="1100" baseline="0" dirty="0"/>
                        <a:t> 뜨고 </a:t>
                      </a:r>
                      <a:r>
                        <a:rPr lang="en-US" altLang="ko-KR" sz="1100" baseline="0" dirty="0"/>
                        <a:t>‘LOGIN’</a:t>
                      </a:r>
                      <a:r>
                        <a:rPr lang="ko-KR" altLang="en-US" sz="1100" baseline="0" dirty="0"/>
                        <a:t>버튼을 누를 시 </a:t>
                      </a:r>
                      <a:endParaRPr lang="en-US" altLang="ko-KR" sz="1100" baseline="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baseline="0" dirty="0"/>
                        <a:t>초기 로그인 페이지로 이동한다</a:t>
                      </a:r>
                      <a:r>
                        <a:rPr lang="en-US" altLang="ko-KR" sz="1100" baseline="0" dirty="0"/>
                        <a:t>.</a:t>
                      </a:r>
                      <a:r>
                        <a:rPr lang="ko-KR" altLang="en-US" sz="1100" baseline="0" dirty="0"/>
                        <a:t> </a:t>
                      </a:r>
                      <a:r>
                        <a:rPr lang="en-US" altLang="ko-KR" sz="1100" baseline="0" dirty="0"/>
                        <a:t>(PUB_007)</a:t>
                      </a:r>
                      <a:r>
                        <a:rPr lang="ko-KR" altLang="en-US" sz="1100" baseline="0" dirty="0"/>
                        <a:t> </a:t>
                      </a:r>
                      <a:endParaRPr lang="en-US" altLang="ko-KR" sz="1100" baseline="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baseline="0" dirty="0"/>
                        <a:t>취소를 원할 시 </a:t>
                      </a:r>
                      <a:r>
                        <a:rPr lang="en-US" altLang="ko-KR" sz="1100" baseline="0" dirty="0"/>
                        <a:t>Cancel </a:t>
                      </a:r>
                      <a:r>
                        <a:rPr lang="ko-KR" altLang="en-US" sz="1100" baseline="0" dirty="0"/>
                        <a:t>버튼을 누르면 </a:t>
                      </a:r>
                      <a:r>
                        <a:rPr lang="ko-KR" altLang="en-US" sz="1100" baseline="0" dirty="0" err="1"/>
                        <a:t>경고창이</a:t>
                      </a:r>
                      <a:r>
                        <a:rPr lang="ko-KR" altLang="en-US" sz="1100" baseline="0" dirty="0"/>
                        <a:t> 사라진다</a:t>
                      </a:r>
                      <a:r>
                        <a:rPr lang="en-US" altLang="ko-KR" sz="110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84072" y="399150"/>
            <a:ext cx="547260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dirty="0"/>
              <a:t>클래스 상세 페이지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1" y="2233613"/>
            <a:ext cx="7184382" cy="380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717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3"/>
          <p:cNvGraphicFramePr/>
          <p:nvPr>
            <p:extLst>
              <p:ext uri="{D42A27DB-BD31-4B8C-83A1-F6EECF244321}">
                <p14:modId xmlns:p14="http://schemas.microsoft.com/office/powerpoint/2010/main" val="4003250140"/>
              </p:ext>
            </p:extLst>
          </p:nvPr>
        </p:nvGraphicFramePr>
        <p:xfrm>
          <a:off x="246742" y="226181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정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GUE_001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게스트 전용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5" name="Google Shape;85;p13"/>
          <p:cNvGraphicFramePr/>
          <p:nvPr>
            <p:extLst>
              <p:ext uri="{D42A27DB-BD31-4B8C-83A1-F6EECF244321}">
                <p14:modId xmlns:p14="http://schemas.microsoft.com/office/powerpoint/2010/main" val="1069705626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PUB_015로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GUE_006로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3 GH_001로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4 PUB_002로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dirty="0"/>
                        <a:t>5 PUB_002로 이동</a:t>
                      </a:r>
                      <a:endParaRPr lang="en-US" altLang="ko-KR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6 PUB_003로 이동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83" y="1550020"/>
            <a:ext cx="8154100" cy="4970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Google Shape;92;p14"/>
          <p:cNvGraphicFramePr/>
          <p:nvPr>
            <p:extLst>
              <p:ext uri="{D42A27DB-BD31-4B8C-83A1-F6EECF244321}">
                <p14:modId xmlns:p14="http://schemas.microsoft.com/office/powerpoint/2010/main" val="4219992238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</a:t>
                      </a:r>
                      <a:r>
                        <a:rPr lang="ko-KR" dirty="0" err="1"/>
                        <a:t>QNA의</a:t>
                      </a:r>
                      <a:r>
                        <a:rPr lang="ko-KR" dirty="0"/>
                        <a:t> 제목을 </a:t>
                      </a:r>
                      <a:r>
                        <a:rPr lang="ko-KR" dirty="0" err="1"/>
                        <a:t>입력받는다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</a:t>
                      </a:r>
                      <a:r>
                        <a:rPr lang="ko-KR" dirty="0" err="1"/>
                        <a:t>QNA의</a:t>
                      </a:r>
                      <a:r>
                        <a:rPr lang="ko-KR" dirty="0"/>
                        <a:t> 내용을 </a:t>
                      </a:r>
                      <a:r>
                        <a:rPr lang="ko-KR" dirty="0" err="1"/>
                        <a:t>입력받는다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3 등록을 완료하고 PUB_003으로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 </a:t>
                      </a:r>
                      <a:r>
                        <a:rPr lang="ko-KR" altLang="en-US" dirty="0"/>
                        <a:t>취소 버튼을 누르면 이전 페이지인 </a:t>
                      </a:r>
                      <a:r>
                        <a:rPr lang="en-US" altLang="ko-KR" dirty="0"/>
                        <a:t>PUB_003</a:t>
                      </a:r>
                      <a:r>
                        <a:rPr lang="ko-KR" altLang="en-US" dirty="0"/>
                        <a:t>으로 이동한다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26" y="1672682"/>
            <a:ext cx="8233656" cy="48730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" name="Google Shape;94;p14"/>
          <p:cNvGraphicFramePr/>
          <p:nvPr>
            <p:extLst>
              <p:ext uri="{D42A27DB-BD31-4B8C-83A1-F6EECF244321}">
                <p14:modId xmlns:p14="http://schemas.microsoft.com/office/powerpoint/2010/main" val="1938809268"/>
              </p:ext>
            </p:extLst>
          </p:nvPr>
        </p:nvGraphicFramePr>
        <p:xfrm>
          <a:off x="246741" y="218178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정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초판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GUE_002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클래스 QNA 등록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"/>
          <a:stretch/>
        </p:blipFill>
        <p:spPr>
          <a:xfrm>
            <a:off x="7298571" y="5702908"/>
            <a:ext cx="482142" cy="2295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36F0019-216D-430F-9556-17593C84D234}"/>
              </a:ext>
            </a:extLst>
          </p:cNvPr>
          <p:cNvSpPr/>
          <p:nvPr/>
        </p:nvSpPr>
        <p:spPr>
          <a:xfrm>
            <a:off x="7187058" y="5702908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15"/>
          <p:cNvGraphicFramePr/>
          <p:nvPr>
            <p:extLst>
              <p:ext uri="{D42A27DB-BD31-4B8C-83A1-F6EECF244321}">
                <p14:modId xmlns:p14="http://schemas.microsoft.com/office/powerpoint/2010/main" val="1617309620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GUE_004로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2" name="Google Shape;102;p15"/>
          <p:cNvGraphicFramePr/>
          <p:nvPr>
            <p:extLst>
              <p:ext uri="{D42A27DB-BD31-4B8C-83A1-F6EECF244321}">
                <p14:modId xmlns:p14="http://schemas.microsoft.com/office/powerpoint/2010/main" val="3607345111"/>
              </p:ext>
            </p:extLst>
          </p:nvPr>
        </p:nvGraphicFramePr>
        <p:xfrm>
          <a:off x="246741" y="20084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GUE_003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결제 정보 출력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8424206-B47E-4287-B4B9-0C29F5C2C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7" t="21788" r="21798" b="22764"/>
          <a:stretch/>
        </p:blipFill>
        <p:spPr>
          <a:xfrm>
            <a:off x="959005" y="2207941"/>
            <a:ext cx="7426713" cy="380256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50845FEB-0B19-4DD2-A741-4A1C060420FF}"/>
              </a:ext>
            </a:extLst>
          </p:cNvPr>
          <p:cNvSpPr/>
          <p:nvPr/>
        </p:nvSpPr>
        <p:spPr>
          <a:xfrm>
            <a:off x="6471034" y="4978079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Google Shape;108;p16"/>
          <p:cNvGraphicFramePr/>
          <p:nvPr>
            <p:extLst>
              <p:ext uri="{D42A27DB-BD31-4B8C-83A1-F6EECF244321}">
                <p14:modId xmlns:p14="http://schemas.microsoft.com/office/powerpoint/2010/main" val="1074166169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개인정보 제 3자 제공 동의를 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결제 대행 서비스 이용 약관 동의를 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3 </a:t>
                      </a:r>
                      <a:r>
                        <a:rPr lang="ko-KR" altLang="en-US" dirty="0"/>
                        <a:t>이전 페이지인 </a:t>
                      </a:r>
                      <a:r>
                        <a:rPr lang="en-US" altLang="ko-KR" dirty="0"/>
                        <a:t>GUE_003</a:t>
                      </a:r>
                      <a:r>
                        <a:rPr lang="ko-KR" altLang="en-US" dirty="0"/>
                        <a:t>화면으로 이동한다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-1 약관이 모두 </a:t>
                      </a:r>
                      <a:r>
                        <a:rPr lang="ko-KR" dirty="0" err="1"/>
                        <a:t>동의되지</a:t>
                      </a:r>
                      <a:r>
                        <a:rPr lang="ko-KR" dirty="0"/>
                        <a:t> 않았을 경우 GUE_004_01로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-2 약관이 모두 </a:t>
                      </a:r>
                      <a:r>
                        <a:rPr lang="ko-KR" dirty="0" err="1"/>
                        <a:t>동의되었을</a:t>
                      </a:r>
                      <a:r>
                        <a:rPr lang="ko-KR" dirty="0"/>
                        <a:t> 경우GUE_005로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0" name="Google Shape;110;p16"/>
          <p:cNvGraphicFramePr/>
          <p:nvPr>
            <p:extLst>
              <p:ext uri="{D42A27DB-BD31-4B8C-83A1-F6EECF244321}">
                <p14:modId xmlns:p14="http://schemas.microsoft.com/office/powerpoint/2010/main" val="3092118783"/>
              </p:ext>
            </p:extLst>
          </p:nvPr>
        </p:nvGraphicFramePr>
        <p:xfrm>
          <a:off x="246741" y="22618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2.2.1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GUE_004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결제 약관 동의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437761D-004C-477F-9BE6-C4BCC26F6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2" t="22164" r="21799" b="14960"/>
          <a:stretch/>
        </p:blipFill>
        <p:spPr>
          <a:xfrm>
            <a:off x="724829" y="1821182"/>
            <a:ext cx="8006575" cy="462781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6CB42990-2A63-4A25-88D1-3D892781BDEA}"/>
              </a:ext>
            </a:extLst>
          </p:cNvPr>
          <p:cNvSpPr/>
          <p:nvPr/>
        </p:nvSpPr>
        <p:spPr>
          <a:xfrm>
            <a:off x="4976770" y="4135088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C50FF12C-814E-4424-9725-A325B37A3FEF}"/>
              </a:ext>
            </a:extLst>
          </p:cNvPr>
          <p:cNvSpPr/>
          <p:nvPr/>
        </p:nvSpPr>
        <p:spPr>
          <a:xfrm>
            <a:off x="4976769" y="5292041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3AE2CDF9-E66C-4B72-84D0-9CAA28467A0A}"/>
              </a:ext>
            </a:extLst>
          </p:cNvPr>
          <p:cNvSpPr/>
          <p:nvPr/>
        </p:nvSpPr>
        <p:spPr>
          <a:xfrm>
            <a:off x="6326066" y="5564656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1F8C05B-1AC5-4D03-9A52-A541CC15F5CA}"/>
              </a:ext>
            </a:extLst>
          </p:cNvPr>
          <p:cNvSpPr/>
          <p:nvPr/>
        </p:nvSpPr>
        <p:spPr>
          <a:xfrm>
            <a:off x="7184710" y="5569642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" name="Google Shape;116;p17"/>
          <p:cNvGraphicFramePr/>
          <p:nvPr>
            <p:extLst>
              <p:ext uri="{D42A27DB-BD31-4B8C-83A1-F6EECF244321}">
                <p14:modId xmlns:p14="http://schemas.microsoft.com/office/powerpoint/2010/main" val="3785138952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알림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창이 닫히고 현재 페이지에 머무른다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16" y="1845162"/>
            <a:ext cx="8405768" cy="4281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" name="Google Shape;118;p17"/>
          <p:cNvGraphicFramePr/>
          <p:nvPr>
            <p:extLst>
              <p:ext uri="{D42A27DB-BD31-4B8C-83A1-F6EECF244321}">
                <p14:modId xmlns:p14="http://schemas.microsoft.com/office/powerpoint/2010/main" val="1353338829"/>
              </p:ext>
            </p:extLst>
          </p:nvPr>
        </p:nvGraphicFramePr>
        <p:xfrm>
          <a:off x="246741" y="22618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2.2.1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GUE_004_01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결제 약관 동의 </a:t>
                      </a:r>
                      <a:r>
                        <a:rPr lang="ko-KR" sz="1050" dirty="0" err="1"/>
                        <a:t>알림창</a:t>
                      </a:r>
                      <a:r>
                        <a:rPr lang="ko-KR" sz="1050" dirty="0"/>
                        <a:t>(“약관에 동의해주세요”)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116;p17">
            <a:extLst>
              <a:ext uri="{FF2B5EF4-FFF2-40B4-BE49-F238E27FC236}">
                <a16:creationId xmlns:a16="http://schemas.microsoft.com/office/drawing/2014/main" xmlns="" id="{C4436D49-7706-4E26-B24B-577CD6E40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311881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휴대폰 번호를 입력한다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생년월일을 입력한다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3 </a:t>
                      </a:r>
                      <a:r>
                        <a:rPr lang="ko-KR" altLang="en-US" dirty="0"/>
                        <a:t>결제 요청 버튼을 누른다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 </a:t>
                      </a:r>
                      <a:r>
                        <a:rPr lang="ko-KR" altLang="en-US" dirty="0"/>
                        <a:t>수신한 카카오톡 메시지로 결제를 처리한다</a:t>
                      </a:r>
                      <a:r>
                        <a:rPr lang="en-US" altLang="ko-KR" dirty="0"/>
                        <a:t>. (</a:t>
                      </a:r>
                      <a:r>
                        <a:rPr lang="ko-KR" altLang="en-US" dirty="0"/>
                        <a:t>▶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이미지 하단 참고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결제를 완료한 후 결제 완료 버튼을 누르면 </a:t>
                      </a:r>
                      <a:r>
                        <a:rPr lang="en-US" altLang="ko-KR" dirty="0"/>
                        <a:t>GH_005_01 </a:t>
                      </a:r>
                      <a:r>
                        <a:rPr lang="ko-KR" altLang="en-US" dirty="0"/>
                        <a:t>화면으로 이동한다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Google Shape;118;p17">
            <a:extLst>
              <a:ext uri="{FF2B5EF4-FFF2-40B4-BE49-F238E27FC236}">
                <a16:creationId xmlns:a16="http://schemas.microsoft.com/office/drawing/2014/main" xmlns="" id="{B43A9EA5-4714-4A8A-B109-D165ED655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8648275"/>
              </p:ext>
            </p:extLst>
          </p:nvPr>
        </p:nvGraphicFramePr>
        <p:xfrm>
          <a:off x="246741" y="22618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2.2.1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</a:t>
                      </a:r>
                      <a:r>
                        <a:rPr lang="en-US" altLang="ko-KR" sz="1050" dirty="0"/>
                        <a:t>005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결</a:t>
                      </a:r>
                      <a:r>
                        <a:rPr lang="ko-KR" altLang="en-US" sz="1050" dirty="0"/>
                        <a:t>제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360820D-20FA-4C31-A01C-ECB35523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76" y="2183111"/>
            <a:ext cx="3307535" cy="4189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EBBB55D-5DDF-4E87-8EA9-A2E0BAF3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973" y="2148726"/>
            <a:ext cx="3307534" cy="38451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2D2E451-3048-45B6-B789-79F92BE4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04" y="3398499"/>
            <a:ext cx="2406538" cy="297421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EE2E496-3209-4253-972A-19B986F7E4A3}"/>
              </a:ext>
            </a:extLst>
          </p:cNvPr>
          <p:cNvSpPr/>
          <p:nvPr/>
        </p:nvSpPr>
        <p:spPr>
          <a:xfrm>
            <a:off x="795063" y="3372303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ED1025F3-85B0-499B-B907-229318AA35E0}"/>
              </a:ext>
            </a:extLst>
          </p:cNvPr>
          <p:cNvSpPr/>
          <p:nvPr/>
        </p:nvSpPr>
        <p:spPr>
          <a:xfrm>
            <a:off x="799881" y="4071319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45D6DC27-90EF-4713-9C4C-345C41F4584E}"/>
              </a:ext>
            </a:extLst>
          </p:cNvPr>
          <p:cNvSpPr/>
          <p:nvPr/>
        </p:nvSpPr>
        <p:spPr>
          <a:xfrm>
            <a:off x="906575" y="512202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720688FE-FF4E-4664-9378-DE6E0FDB0B6A}"/>
              </a:ext>
            </a:extLst>
          </p:cNvPr>
          <p:cNvSpPr/>
          <p:nvPr/>
        </p:nvSpPr>
        <p:spPr>
          <a:xfrm>
            <a:off x="4569460" y="547336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6315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Google Shape;132;p19"/>
          <p:cNvGraphicFramePr/>
          <p:nvPr>
            <p:extLst>
              <p:ext uri="{D42A27DB-BD31-4B8C-83A1-F6EECF244321}">
                <p14:modId xmlns:p14="http://schemas.microsoft.com/office/powerpoint/2010/main" val="2255751622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PUB_003으로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8" y="1752613"/>
            <a:ext cx="8505363" cy="42817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4" name="Google Shape;134;p19"/>
          <p:cNvGraphicFramePr/>
          <p:nvPr>
            <p:extLst>
              <p:ext uri="{D42A27DB-BD31-4B8C-83A1-F6EECF244321}">
                <p14:modId xmlns:p14="http://schemas.microsoft.com/office/powerpoint/2010/main" val="584520332"/>
              </p:ext>
            </p:extLst>
          </p:nvPr>
        </p:nvGraphicFramePr>
        <p:xfrm>
          <a:off x="246741" y="146109"/>
          <a:ext cx="11640425" cy="82298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정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초판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2.3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GUE_005_01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결제 완료 </a:t>
                      </a:r>
                      <a:r>
                        <a:rPr lang="ko-KR" sz="1050" dirty="0" err="1"/>
                        <a:t>알림창</a:t>
                      </a:r>
                      <a:endParaRPr sz="105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(“결제 완료 확인버튼을 누르면 클래스 상세 페이지로 돌아갑니다”)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F49FF0-9FA1-490F-9343-9E5CA6EA7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2" t="22277" r="21617" b="13983"/>
          <a:stretch/>
        </p:blipFill>
        <p:spPr>
          <a:xfrm>
            <a:off x="738711" y="1920830"/>
            <a:ext cx="7456843" cy="4371279"/>
          </a:xfrm>
          <a:prstGeom prst="rect">
            <a:avLst/>
          </a:prstGeom>
        </p:spPr>
      </p:pic>
      <p:graphicFrame>
        <p:nvGraphicFramePr>
          <p:cNvPr id="140" name="Google Shape;140;p20"/>
          <p:cNvGraphicFramePr/>
          <p:nvPr>
            <p:extLst>
              <p:ext uri="{D42A27DB-BD31-4B8C-83A1-F6EECF244321}">
                <p14:modId xmlns:p14="http://schemas.microsoft.com/office/powerpoint/2010/main" val="3678703291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GUE_006으로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GUE_008으로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3 GUE_008으로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4 GUE_011으로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5 GUE_013으로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6 GUE_014으로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7 GUE_007으로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2" name="Google Shape;142;p20"/>
          <p:cNvGraphicFramePr/>
          <p:nvPr>
            <p:extLst>
              <p:ext uri="{D42A27DB-BD31-4B8C-83A1-F6EECF244321}">
                <p14:modId xmlns:p14="http://schemas.microsoft.com/office/powerpoint/2010/main" val="1886799760"/>
              </p:ext>
            </p:extLst>
          </p:nvPr>
        </p:nvGraphicFramePr>
        <p:xfrm>
          <a:off x="246741" y="226175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2.3.1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GUE_006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내 정보 보기 페이지(</a:t>
                      </a:r>
                      <a:r>
                        <a:rPr lang="ko-KR" sz="1050" dirty="0" err="1"/>
                        <a:t>My페이지</a:t>
                      </a:r>
                      <a:r>
                        <a:rPr lang="ko-KR" sz="1050" dirty="0"/>
                        <a:t> 초기화면)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4D71DC20-8E0B-49F3-944D-E058EF6A5737}"/>
              </a:ext>
            </a:extLst>
          </p:cNvPr>
          <p:cNvSpPr/>
          <p:nvPr/>
        </p:nvSpPr>
        <p:spPr>
          <a:xfrm>
            <a:off x="2099749" y="2779308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271DBA92-774A-4B65-B0B1-7D6CB882ACAE}"/>
              </a:ext>
            </a:extLst>
          </p:cNvPr>
          <p:cNvSpPr/>
          <p:nvPr/>
        </p:nvSpPr>
        <p:spPr>
          <a:xfrm>
            <a:off x="2099750" y="3112433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8B27C426-9A49-4AAD-A0D7-88E9EBBC3C28}"/>
              </a:ext>
            </a:extLst>
          </p:cNvPr>
          <p:cNvSpPr/>
          <p:nvPr/>
        </p:nvSpPr>
        <p:spPr>
          <a:xfrm>
            <a:off x="2099750" y="346520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043226F6-A3AF-4A19-A68D-691701FB6763}"/>
              </a:ext>
            </a:extLst>
          </p:cNvPr>
          <p:cNvSpPr/>
          <p:nvPr/>
        </p:nvSpPr>
        <p:spPr>
          <a:xfrm>
            <a:off x="2099751" y="3778683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94400DCD-98AC-4D16-9059-42ACA560FF7C}"/>
              </a:ext>
            </a:extLst>
          </p:cNvPr>
          <p:cNvSpPr/>
          <p:nvPr/>
        </p:nvSpPr>
        <p:spPr>
          <a:xfrm>
            <a:off x="2099751" y="4100324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4A842D76-EAA3-4EA4-803E-6FA610A18A56}"/>
              </a:ext>
            </a:extLst>
          </p:cNvPr>
          <p:cNvSpPr/>
          <p:nvPr/>
        </p:nvSpPr>
        <p:spPr>
          <a:xfrm>
            <a:off x="2099752" y="4505965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8927E46D-9452-4180-A5F7-FFEF7A55087C}"/>
              </a:ext>
            </a:extLst>
          </p:cNvPr>
          <p:cNvSpPr/>
          <p:nvPr/>
        </p:nvSpPr>
        <p:spPr>
          <a:xfrm>
            <a:off x="4099142" y="513093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Google Shape;148;p21"/>
          <p:cNvGraphicFramePr/>
          <p:nvPr>
            <p:extLst>
              <p:ext uri="{D42A27DB-BD31-4B8C-83A1-F6EECF244321}">
                <p14:modId xmlns:p14="http://schemas.microsoft.com/office/powerpoint/2010/main" val="2685952532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변경할 비밀번호를 </a:t>
                      </a:r>
                      <a:r>
                        <a:rPr lang="ko-KR" dirty="0" err="1"/>
                        <a:t>입력받는다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변경할 전화번호를 </a:t>
                      </a:r>
                      <a:r>
                        <a:rPr lang="ko-KR" dirty="0" err="1"/>
                        <a:t>입력받는다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3 변경할 이메일을 </a:t>
                      </a:r>
                      <a:r>
                        <a:rPr lang="ko-KR" dirty="0" err="1"/>
                        <a:t>입력받는다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 </a:t>
                      </a:r>
                      <a:r>
                        <a:rPr lang="ko-KR" altLang="en-US" dirty="0"/>
                        <a:t>이전 페이지인 </a:t>
                      </a:r>
                      <a:r>
                        <a:rPr lang="en-US" altLang="ko-KR" dirty="0"/>
                        <a:t>GUE_006</a:t>
                      </a:r>
                      <a:r>
                        <a:rPr lang="ko-KR" altLang="en-US" dirty="0"/>
                        <a:t>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5</a:t>
                      </a:r>
                      <a:r>
                        <a:rPr lang="ko-KR" dirty="0"/>
                        <a:t> 변경한 내용을 저장하고 GUE_006으로 이동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0" name="Google Shape;150;p21"/>
          <p:cNvGraphicFramePr/>
          <p:nvPr>
            <p:extLst>
              <p:ext uri="{D42A27DB-BD31-4B8C-83A1-F6EECF244321}">
                <p14:modId xmlns:p14="http://schemas.microsoft.com/office/powerpoint/2010/main" val="3312325023"/>
              </p:ext>
            </p:extLst>
          </p:nvPr>
        </p:nvGraphicFramePr>
        <p:xfrm>
          <a:off x="246741" y="205981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2.3.1.1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GUE_007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내 정보 수정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"/>
          <a:stretch/>
        </p:blipFill>
        <p:spPr>
          <a:xfrm>
            <a:off x="4879571" y="5514921"/>
            <a:ext cx="675654" cy="3810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1A92C63-1448-4EFE-BCFD-2C2CE1DB8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46" t="21788" r="22256" b="6992"/>
          <a:stretch/>
        </p:blipFill>
        <p:spPr>
          <a:xfrm>
            <a:off x="880946" y="1747581"/>
            <a:ext cx="7449015" cy="474549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C31344B-F1BC-4243-BD6F-8936B0B0A5A3}"/>
              </a:ext>
            </a:extLst>
          </p:cNvPr>
          <p:cNvSpPr/>
          <p:nvPr/>
        </p:nvSpPr>
        <p:spPr>
          <a:xfrm>
            <a:off x="3772432" y="3663913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48664FC-BEA9-4450-8994-E21721D3568D}"/>
              </a:ext>
            </a:extLst>
          </p:cNvPr>
          <p:cNvSpPr/>
          <p:nvPr/>
        </p:nvSpPr>
        <p:spPr>
          <a:xfrm>
            <a:off x="3772431" y="4600615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AE106EA6-6F55-465C-B26A-D2B65CFB8E60}"/>
              </a:ext>
            </a:extLst>
          </p:cNvPr>
          <p:cNvSpPr/>
          <p:nvPr/>
        </p:nvSpPr>
        <p:spPr>
          <a:xfrm>
            <a:off x="3772430" y="5033094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E0F32114-11B2-4BA0-BE7C-873642599E97}"/>
              </a:ext>
            </a:extLst>
          </p:cNvPr>
          <p:cNvSpPr/>
          <p:nvPr/>
        </p:nvSpPr>
        <p:spPr>
          <a:xfrm>
            <a:off x="3998773" y="5666414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3DEC7681-27E1-4C8A-A5DB-588C4DCB4E1A}"/>
              </a:ext>
            </a:extLst>
          </p:cNvPr>
          <p:cNvSpPr/>
          <p:nvPr/>
        </p:nvSpPr>
        <p:spPr>
          <a:xfrm>
            <a:off x="4768058" y="5666414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2"/>
          <p:cNvGraphicFramePr/>
          <p:nvPr>
            <p:extLst>
              <p:ext uri="{D42A27DB-BD31-4B8C-83A1-F6EECF244321}">
                <p14:modId xmlns:p14="http://schemas.microsoft.com/office/powerpoint/2010/main" val="2041373677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GUE_009로 이동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결제 취소 가능한 경우에만 버튼 생성</a:t>
                      </a:r>
                      <a:r>
                        <a:rPr lang="en-US" altLang="ko-KR" dirty="0"/>
                        <a:t>)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9" y="1749036"/>
            <a:ext cx="8453298" cy="42888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" name="Google Shape;158;p22"/>
          <p:cNvGraphicFramePr/>
          <p:nvPr>
            <p:extLst>
              <p:ext uri="{D42A27DB-BD31-4B8C-83A1-F6EECF244321}">
                <p14:modId xmlns:p14="http://schemas.microsoft.com/office/powerpoint/2010/main" val="3048914303"/>
              </p:ext>
            </p:extLst>
          </p:nvPr>
        </p:nvGraphicFramePr>
        <p:xfrm>
          <a:off x="246741" y="22618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2.3.2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GUE_008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진행 예정 클래스 페이지</a:t>
                      </a:r>
                      <a:endParaRPr sz="105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(클래스 신청 내역 조회 초기화면)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8235B4B-F763-4506-946E-0FFC2A98A386}"/>
              </a:ext>
            </a:extLst>
          </p:cNvPr>
          <p:cNvSpPr/>
          <p:nvPr/>
        </p:nvSpPr>
        <p:spPr>
          <a:xfrm>
            <a:off x="7738946" y="3364881"/>
            <a:ext cx="780586" cy="35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-27383"/>
          <a:ext cx="12192000" cy="8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23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034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1.1.1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PUB_003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196" y="1196752"/>
          <a:ext cx="12186802" cy="566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10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7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62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dirty="0"/>
                        <a:t>⑥ </a:t>
                      </a:r>
                      <a:r>
                        <a:rPr lang="ko-KR" altLang="en-US" sz="1100" dirty="0"/>
                        <a:t>호스트의 상세정보가 출력된다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dirty="0"/>
                        <a:t>⑦ </a:t>
                      </a:r>
                      <a:r>
                        <a:rPr lang="ko-KR" altLang="en-US" sz="1100" dirty="0"/>
                        <a:t>호스트의 후기가 출력된다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후기 목록에는 내용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작성자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작성 일시가 출력된다</a:t>
                      </a:r>
                      <a:r>
                        <a:rPr lang="en-US" altLang="ko-KR" sz="1100" dirty="0"/>
                        <a:t>.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b="0" dirty="0"/>
                        <a:t>⑧ </a:t>
                      </a:r>
                      <a:r>
                        <a:rPr lang="ko-KR" altLang="en-US" sz="1100" dirty="0"/>
                        <a:t>한 페이지 당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개의 목록이 출력되며 페이지 번호를 눌러 페이지 간 이동이 가능하다</a:t>
                      </a:r>
                      <a:r>
                        <a:rPr lang="en-US" altLang="ko-KR" sz="1100" dirty="0"/>
                        <a:t>. 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23661" y="399150"/>
            <a:ext cx="547260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dirty="0"/>
              <a:t>클래스 상세 페이지</a:t>
            </a:r>
            <a:endParaRPr lang="en-US" altLang="ko-KR" sz="1333" dirty="0"/>
          </a:p>
          <a:p>
            <a:pPr algn="ctr"/>
            <a:endParaRPr lang="ko-KR" altLang="en-US" sz="1333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9" y="2509560"/>
            <a:ext cx="7872875" cy="321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3751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23"/>
          <p:cNvGraphicFramePr/>
          <p:nvPr>
            <p:extLst>
              <p:ext uri="{D42A27DB-BD31-4B8C-83A1-F6EECF244321}">
                <p14:modId xmlns:p14="http://schemas.microsoft.com/office/powerpoint/2010/main" val="685968947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GUE_010으로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66" name="Google Shape;166;p23"/>
          <p:cNvGraphicFramePr/>
          <p:nvPr>
            <p:extLst>
              <p:ext uri="{D42A27DB-BD31-4B8C-83A1-F6EECF244321}">
                <p14:modId xmlns:p14="http://schemas.microsoft.com/office/powerpoint/2010/main" val="2309032290"/>
              </p:ext>
            </p:extLst>
          </p:nvPr>
        </p:nvGraphicFramePr>
        <p:xfrm>
          <a:off x="246741" y="229547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정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초판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2.3.2.1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GUE_009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결제 취소 페이지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16176CD-514B-4E1F-926B-7771679CC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9" t="21788" r="21524" b="23415"/>
          <a:stretch/>
        </p:blipFill>
        <p:spPr>
          <a:xfrm>
            <a:off x="836341" y="2085277"/>
            <a:ext cx="7515922" cy="415940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16FB6CD4-6751-44B0-8C61-B6AC57E594F6}"/>
              </a:ext>
            </a:extLst>
          </p:cNvPr>
          <p:cNvSpPr/>
          <p:nvPr/>
        </p:nvSpPr>
        <p:spPr>
          <a:xfrm>
            <a:off x="7117798" y="5291991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24"/>
          <p:cNvGraphicFramePr/>
          <p:nvPr>
            <p:extLst>
              <p:ext uri="{D42A27DB-BD31-4B8C-83A1-F6EECF244321}">
                <p14:modId xmlns:p14="http://schemas.microsoft.com/office/powerpoint/2010/main" val="1332449864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개인정보 제 3자 제공 동의서에 동의함</a:t>
                      </a:r>
                      <a:endParaRPr lang="en-US" altLang="ko-KR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dirty="0"/>
                        <a:t>2 결제 대행 서비스 이용 약관 동의서에 동의함</a:t>
                      </a:r>
                      <a:endParaRPr lang="en-US" altLang="ko-KR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lang="en-US" altLang="ko-KR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dirty="0"/>
                        <a:t>3 </a:t>
                      </a:r>
                      <a:r>
                        <a:rPr lang="ko-KR" altLang="en-US" dirty="0"/>
                        <a:t>이전 페이지인 </a:t>
                      </a:r>
                      <a:r>
                        <a:rPr lang="en-US" altLang="ko-KR" dirty="0"/>
                        <a:t>GUE_009 </a:t>
                      </a:r>
                      <a:r>
                        <a:rPr lang="ko-KR" altLang="en-US" dirty="0"/>
                        <a:t>화면으로 이동</a:t>
                      </a:r>
                      <a:endParaRPr lang="en-US" altLang="ko-KR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-1약관이 모두 동의</a:t>
                      </a:r>
                      <a:r>
                        <a:rPr lang="en-US" altLang="ko-KR" dirty="0"/>
                        <a:t> </a:t>
                      </a:r>
                      <a:r>
                        <a:rPr lang="ko-KR" dirty="0"/>
                        <a:t>되었을 경우 결제 취소 진행 후 GUE_010_02로 이동</a:t>
                      </a:r>
                      <a:endParaRPr lang="en-US" altLang="ko-KR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-2 약관이 모두 동의</a:t>
                      </a:r>
                      <a:r>
                        <a:rPr lang="en-US" altLang="ko-KR" dirty="0"/>
                        <a:t> </a:t>
                      </a:r>
                      <a:r>
                        <a:rPr lang="ko-KR" dirty="0"/>
                        <a:t>되지 않았을 경우 GUE_010_01로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74" name="Google Shape;174;p24"/>
          <p:cNvGraphicFramePr/>
          <p:nvPr>
            <p:extLst>
              <p:ext uri="{D42A27DB-BD31-4B8C-83A1-F6EECF244321}">
                <p14:modId xmlns:p14="http://schemas.microsoft.com/office/powerpoint/2010/main" val="3141034486"/>
              </p:ext>
            </p:extLst>
          </p:nvPr>
        </p:nvGraphicFramePr>
        <p:xfrm>
          <a:off x="246741" y="22618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2.3.2.1.1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GUE_010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결제 취소 약관 동의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29268AB-C820-408B-A72F-8FDFDF001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2" t="21788" r="21799" b="16843"/>
          <a:stretch/>
        </p:blipFill>
        <p:spPr>
          <a:xfrm>
            <a:off x="892098" y="1828800"/>
            <a:ext cx="7460166" cy="460545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38E9B136-CF33-438E-8D12-F48135E0B47F}"/>
              </a:ext>
            </a:extLst>
          </p:cNvPr>
          <p:cNvSpPr/>
          <p:nvPr/>
        </p:nvSpPr>
        <p:spPr>
          <a:xfrm>
            <a:off x="4876403" y="4016756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9D61A52-7660-4FCD-9004-41B6845EACD5}"/>
              </a:ext>
            </a:extLst>
          </p:cNvPr>
          <p:cNvSpPr/>
          <p:nvPr/>
        </p:nvSpPr>
        <p:spPr>
          <a:xfrm>
            <a:off x="4876403" y="5225505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7D5C6AD2-F891-436F-913C-1EBA7360ABF0}"/>
              </a:ext>
            </a:extLst>
          </p:cNvPr>
          <p:cNvSpPr/>
          <p:nvPr/>
        </p:nvSpPr>
        <p:spPr>
          <a:xfrm>
            <a:off x="6096000" y="558813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46287A5-755D-4529-BDAF-445D6BB33CF3}"/>
              </a:ext>
            </a:extLst>
          </p:cNvPr>
          <p:cNvSpPr/>
          <p:nvPr/>
        </p:nvSpPr>
        <p:spPr>
          <a:xfrm>
            <a:off x="6927211" y="5588136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25"/>
          <p:cNvGraphicFramePr/>
          <p:nvPr>
            <p:extLst>
              <p:ext uri="{D42A27DB-BD31-4B8C-83A1-F6EECF244321}">
                <p14:modId xmlns:p14="http://schemas.microsoft.com/office/powerpoint/2010/main" val="1181984800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알림 창이 닫히고 현재 페이지에 머무른다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82" name="Google Shape;182;p25"/>
          <p:cNvGraphicFramePr/>
          <p:nvPr>
            <p:extLst>
              <p:ext uri="{D42A27DB-BD31-4B8C-83A1-F6EECF244321}">
                <p14:modId xmlns:p14="http://schemas.microsoft.com/office/powerpoint/2010/main" val="3912969809"/>
              </p:ext>
            </p:extLst>
          </p:nvPr>
        </p:nvGraphicFramePr>
        <p:xfrm>
          <a:off x="246741" y="236042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정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초판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2.3.2.1.1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GUE_010_01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결제 취소 약관 동의 알림창(“약관에 동의해주세요”)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578C6C0-6AF6-4935-82A2-B5F56B71E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9" t="21301" r="21799" b="10894"/>
          <a:stretch/>
        </p:blipFill>
        <p:spPr>
          <a:xfrm>
            <a:off x="512956" y="1728440"/>
            <a:ext cx="8040029" cy="465005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37C099E9-D1DB-4029-9C9F-6C9F522D826B}"/>
              </a:ext>
            </a:extLst>
          </p:cNvPr>
          <p:cNvSpPr/>
          <p:nvPr/>
        </p:nvSpPr>
        <p:spPr>
          <a:xfrm>
            <a:off x="3092207" y="3778683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6"/>
          <p:cNvGraphicFramePr/>
          <p:nvPr>
            <p:extLst>
              <p:ext uri="{D42A27DB-BD31-4B8C-83A1-F6EECF244321}">
                <p14:modId xmlns:p14="http://schemas.microsoft.com/office/powerpoint/2010/main" val="999707313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GUE_008으로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67" y="1752598"/>
            <a:ext cx="8384294" cy="45032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" name="Google Shape;190;p26"/>
          <p:cNvGraphicFramePr/>
          <p:nvPr>
            <p:extLst>
              <p:ext uri="{D42A27DB-BD31-4B8C-83A1-F6EECF244321}">
                <p14:modId xmlns:p14="http://schemas.microsoft.com/office/powerpoint/2010/main" val="3692855604"/>
              </p:ext>
            </p:extLst>
          </p:nvPr>
        </p:nvGraphicFramePr>
        <p:xfrm>
          <a:off x="246741" y="217052"/>
          <a:ext cx="11640425" cy="82298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2.3.2.1.1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GUE_010_02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결제 취소 완료 </a:t>
                      </a:r>
                      <a:r>
                        <a:rPr lang="ko-KR" sz="1050" dirty="0" err="1"/>
                        <a:t>알림창</a:t>
                      </a:r>
                      <a:endParaRPr sz="105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(“확인 버튼을 누르면 “진행 예정 클래스” 페이지로 돌아갑니다)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27"/>
          <p:cNvGraphicFramePr/>
          <p:nvPr>
            <p:extLst>
              <p:ext uri="{D42A27DB-BD31-4B8C-83A1-F6EECF244321}">
                <p14:modId xmlns:p14="http://schemas.microsoft.com/office/powerpoint/2010/main" val="2255888335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GUE_12로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9" y="1564705"/>
            <a:ext cx="8300526" cy="49364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27"/>
          <p:cNvGraphicFramePr/>
          <p:nvPr>
            <p:extLst>
              <p:ext uri="{D42A27DB-BD31-4B8C-83A1-F6EECF244321}">
                <p14:modId xmlns:p14="http://schemas.microsoft.com/office/powerpoint/2010/main" val="288895176"/>
              </p:ext>
            </p:extLst>
          </p:nvPr>
        </p:nvGraphicFramePr>
        <p:xfrm>
          <a:off x="246741" y="205981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2.3.2.2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GUE_011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진행 완료 클래스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28"/>
          <p:cNvGraphicFramePr/>
          <p:nvPr>
            <p:extLst>
              <p:ext uri="{D42A27DB-BD31-4B8C-83A1-F6EECF244321}">
                <p14:modId xmlns:p14="http://schemas.microsoft.com/office/powerpoint/2010/main" val="1463565018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후기 제목을 </a:t>
                      </a:r>
                      <a:r>
                        <a:rPr lang="ko-KR" dirty="0" err="1"/>
                        <a:t>입력받음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후기 내용을 </a:t>
                      </a:r>
                      <a:r>
                        <a:rPr lang="ko-KR" dirty="0" err="1"/>
                        <a:t>입력받음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3-1 양식을 만족하지 못했을 경우 GUE_012_01로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3-2 양식을 만족했을 경우 후기를 등록하고 GUE_011로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 </a:t>
                      </a:r>
                      <a:r>
                        <a:rPr lang="ko-KR" altLang="en-US" dirty="0"/>
                        <a:t>이전 페이지인 </a:t>
                      </a:r>
                      <a:r>
                        <a:rPr lang="en-US" altLang="ko-KR" dirty="0"/>
                        <a:t>GUE_011</a:t>
                      </a:r>
                      <a:r>
                        <a:rPr lang="ko-KR" altLang="en-US" dirty="0"/>
                        <a:t>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00" y="1520100"/>
            <a:ext cx="8567376" cy="50190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" name="Google Shape;206;p28"/>
          <p:cNvGraphicFramePr/>
          <p:nvPr>
            <p:extLst>
              <p:ext uri="{D42A27DB-BD31-4B8C-83A1-F6EECF244321}">
                <p14:modId xmlns:p14="http://schemas.microsoft.com/office/powerpoint/2010/main" val="4035105332"/>
              </p:ext>
            </p:extLst>
          </p:nvPr>
        </p:nvGraphicFramePr>
        <p:xfrm>
          <a:off x="246766" y="308019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2.3.2.2.1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GUE_012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후기 글 등록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"/>
          <a:stretch/>
        </p:blipFill>
        <p:spPr>
          <a:xfrm>
            <a:off x="7431578" y="5951237"/>
            <a:ext cx="482138" cy="25005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15C4D9E9-8DCC-414C-950F-B7689A1C3739}"/>
              </a:ext>
            </a:extLst>
          </p:cNvPr>
          <p:cNvSpPr/>
          <p:nvPr/>
        </p:nvSpPr>
        <p:spPr>
          <a:xfrm>
            <a:off x="7318095" y="5903316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p29"/>
          <p:cNvGraphicFramePr/>
          <p:nvPr>
            <p:extLst>
              <p:ext uri="{D42A27DB-BD31-4B8C-83A1-F6EECF244321}">
                <p14:modId xmlns:p14="http://schemas.microsoft.com/office/powerpoint/2010/main" val="3496418429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알림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창이 닫히고 현재 페이지에 머무른다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41" y="1612763"/>
            <a:ext cx="8444244" cy="50190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p29"/>
          <p:cNvGraphicFramePr/>
          <p:nvPr>
            <p:extLst>
              <p:ext uri="{D42A27DB-BD31-4B8C-83A1-F6EECF244321}">
                <p14:modId xmlns:p14="http://schemas.microsoft.com/office/powerpoint/2010/main" val="1903726125"/>
              </p:ext>
            </p:extLst>
          </p:nvPr>
        </p:nvGraphicFramePr>
        <p:xfrm>
          <a:off x="246766" y="22618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2.3.2.2.1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GUE_012_01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양식 입력 </a:t>
                      </a:r>
                      <a:r>
                        <a:rPr lang="ko-KR" sz="1050" dirty="0" err="1"/>
                        <a:t>알림창</a:t>
                      </a:r>
                      <a:endParaRPr sz="105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(“모든 양식에 값을 입력해주세요”)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30"/>
          <p:cNvGraphicFramePr/>
          <p:nvPr>
            <p:extLst>
              <p:ext uri="{D42A27DB-BD31-4B8C-83A1-F6EECF244321}">
                <p14:modId xmlns:p14="http://schemas.microsoft.com/office/powerpoint/2010/main" val="1390796416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취소한 클래스 목록이 출력된다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82" y="1749036"/>
            <a:ext cx="8179267" cy="42888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2" name="Google Shape;222;p30"/>
          <p:cNvGraphicFramePr/>
          <p:nvPr>
            <p:extLst>
              <p:ext uri="{D42A27DB-BD31-4B8C-83A1-F6EECF244321}">
                <p14:modId xmlns:p14="http://schemas.microsoft.com/office/powerpoint/2010/main" val="508338502"/>
              </p:ext>
            </p:extLst>
          </p:nvPr>
        </p:nvGraphicFramePr>
        <p:xfrm>
          <a:off x="246766" y="22618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2.3.2.3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GUE_013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취소한 클래스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xmlns="" id="{4459406E-FB13-4D5D-8458-41E3B2205506}"/>
              </a:ext>
            </a:extLst>
          </p:cNvPr>
          <p:cNvSpPr/>
          <p:nvPr/>
        </p:nvSpPr>
        <p:spPr>
          <a:xfrm>
            <a:off x="1969371" y="3022670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09792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Google Shape;228;p31"/>
          <p:cNvGraphicFramePr/>
          <p:nvPr>
            <p:extLst>
              <p:ext uri="{D42A27DB-BD31-4B8C-83A1-F6EECF244321}">
                <p14:modId xmlns:p14="http://schemas.microsoft.com/office/powerpoint/2010/main" val="728726436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해당 페이지의 10개의 목록을 출력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GUE_015로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0" y="1520103"/>
            <a:ext cx="8563422" cy="43031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230;p31">
            <a:extLst>
              <a:ext uri="{FF2B5EF4-FFF2-40B4-BE49-F238E27FC236}">
                <a16:creationId xmlns:a16="http://schemas.microsoft.com/office/drawing/2014/main" xmlns="" id="{03C1B366-BD59-4B74-AD5A-4F90E1850D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1501237"/>
              </p:ext>
            </p:extLst>
          </p:nvPr>
        </p:nvGraphicFramePr>
        <p:xfrm>
          <a:off x="246742" y="226181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2.3.3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GUE_014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내 후기 관리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Google Shape;236;p32"/>
          <p:cNvGraphicFramePr/>
          <p:nvPr>
            <p:extLst>
              <p:ext uri="{D42A27DB-BD31-4B8C-83A1-F6EECF244321}">
                <p14:modId xmlns:p14="http://schemas.microsoft.com/office/powerpoint/2010/main" val="3382642497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</a:t>
                      </a:r>
                      <a:r>
                        <a:rPr lang="ko-KR" altLang="en-US" dirty="0"/>
                        <a:t>후기의 내용을 입력한다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2 GUE_014 </a:t>
                      </a:r>
                      <a:r>
                        <a:rPr lang="ko-KR" altLang="en-US" dirty="0"/>
                        <a:t>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3 </a:t>
                      </a:r>
                      <a:r>
                        <a:rPr lang="ko-KR" dirty="0"/>
                        <a:t>GUE_015_01로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38;p32">
            <a:extLst>
              <a:ext uri="{FF2B5EF4-FFF2-40B4-BE49-F238E27FC236}">
                <a16:creationId xmlns:a16="http://schemas.microsoft.com/office/drawing/2014/main" xmlns="" id="{82BC7AF0-1932-4676-884A-338B1752D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512501"/>
              </p:ext>
            </p:extLst>
          </p:nvPr>
        </p:nvGraphicFramePr>
        <p:xfrm>
          <a:off x="246742" y="226181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2.3.3.1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GUE_015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후기 글 열람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B4F601E-B7AA-49BF-9178-8A332F17B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95" t="21626" r="21616" b="16843"/>
          <a:stretch/>
        </p:blipFill>
        <p:spPr>
          <a:xfrm>
            <a:off x="568712" y="1773042"/>
            <a:ext cx="8062332" cy="466121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3D511D06-BC3C-4A67-9BA3-935146B4AF4B}"/>
              </a:ext>
            </a:extLst>
          </p:cNvPr>
          <p:cNvSpPr/>
          <p:nvPr/>
        </p:nvSpPr>
        <p:spPr>
          <a:xfrm>
            <a:off x="5422388" y="558813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C22B7086-09B5-4E3C-876A-32893D6F7272}"/>
              </a:ext>
            </a:extLst>
          </p:cNvPr>
          <p:cNvSpPr/>
          <p:nvPr/>
        </p:nvSpPr>
        <p:spPr>
          <a:xfrm>
            <a:off x="6323564" y="558813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32F9990F-7B0B-438B-982B-ABE42FA67893}"/>
              </a:ext>
            </a:extLst>
          </p:cNvPr>
          <p:cNvSpPr/>
          <p:nvPr/>
        </p:nvSpPr>
        <p:spPr>
          <a:xfrm>
            <a:off x="2766325" y="3853180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-27383"/>
          <a:ext cx="12192000" cy="8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23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034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1.1.1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PUB_003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196" y="1196752"/>
          <a:ext cx="12186802" cy="566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10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7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62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b="0" baseline="0" dirty="0"/>
                        <a:t>⑨ </a:t>
                      </a:r>
                      <a:r>
                        <a:rPr lang="ko-KR" altLang="en-US" sz="1100" b="0" baseline="0" dirty="0"/>
                        <a:t>호스트가 등록한 클래스의 상세정보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수강료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수강 날짜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세부 일정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수강 인원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유의사항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진행 장소 등</a:t>
                      </a:r>
                      <a:r>
                        <a:rPr lang="en-US" altLang="ko-KR" sz="1100" b="0" baseline="0" dirty="0"/>
                        <a:t>) </a:t>
                      </a:r>
                      <a:r>
                        <a:rPr lang="ko-KR" altLang="en-US" sz="1100" b="0" baseline="0" dirty="0"/>
                        <a:t>가 출력된다</a:t>
                      </a:r>
                      <a:r>
                        <a:rPr lang="en-US" altLang="ko-KR" sz="1100" b="0" baseline="0" dirty="0"/>
                        <a:t>. </a:t>
                      </a:r>
                      <a:endParaRPr lang="en-US" altLang="ko-KR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23661" y="399150"/>
            <a:ext cx="547260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dirty="0"/>
              <a:t>클래스 상세 페이지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8" y="2180861"/>
            <a:ext cx="7872875" cy="333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418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33"/>
          <p:cNvGraphicFramePr/>
          <p:nvPr>
            <p:extLst>
              <p:ext uri="{D42A27DB-BD31-4B8C-83A1-F6EECF244321}">
                <p14:modId xmlns:p14="http://schemas.microsoft.com/office/powerpoint/2010/main" val="1426076563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후기를 삭제하고GUE_014로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알림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창은 닫히고 현재 페이지에 머무른다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28" y="1661020"/>
            <a:ext cx="7554294" cy="48656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246;p33">
            <a:extLst>
              <a:ext uri="{FF2B5EF4-FFF2-40B4-BE49-F238E27FC236}">
                <a16:creationId xmlns:a16="http://schemas.microsoft.com/office/drawing/2014/main" xmlns="" id="{CB504E09-437B-46B4-AE04-AFD3476A8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690191"/>
              </p:ext>
            </p:extLst>
          </p:nvPr>
        </p:nvGraphicFramePr>
        <p:xfrm>
          <a:off x="246742" y="226181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2.3.3.1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GUE_015_01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후기 글 삭제 </a:t>
                      </a:r>
                      <a:r>
                        <a:rPr lang="ko-KR" sz="1050" dirty="0" err="1"/>
                        <a:t>알림창</a:t>
                      </a:r>
                      <a:endParaRPr sz="105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(“삭제하시겠습니까?”)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"/>
          <a:stretch/>
        </p:blipFill>
        <p:spPr>
          <a:xfrm>
            <a:off x="5212079" y="4957893"/>
            <a:ext cx="675654" cy="34065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A662BE8-FDE3-498D-90B3-83A861A6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90" y="1746914"/>
            <a:ext cx="8297838" cy="4419448"/>
          </a:xfrm>
          <a:prstGeom prst="rect">
            <a:avLst/>
          </a:prstGeom>
        </p:spPr>
      </p:pic>
      <p:graphicFrame>
        <p:nvGraphicFramePr>
          <p:cNvPr id="252" name="Google Shape;252;p34"/>
          <p:cNvGraphicFramePr/>
          <p:nvPr>
            <p:extLst>
              <p:ext uri="{D42A27DB-BD31-4B8C-83A1-F6EECF244321}">
                <p14:modId xmlns:p14="http://schemas.microsoft.com/office/powerpoint/2010/main" val="3268207908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GH_001이동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GH_003이동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3</a:t>
                      </a:r>
                      <a:r>
                        <a:rPr lang="ko-KR" dirty="0"/>
                        <a:t> PUB_017이동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 </a:t>
                      </a:r>
                      <a:r>
                        <a:rPr lang="en-US" altLang="ko-KR" dirty="0"/>
                        <a:t>HTML</a:t>
                      </a:r>
                      <a:r>
                        <a:rPr lang="ko-KR" altLang="en-US" dirty="0"/>
                        <a:t>로 저장된 문서 내용 출력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54;p34">
            <a:extLst>
              <a:ext uri="{FF2B5EF4-FFF2-40B4-BE49-F238E27FC236}">
                <a16:creationId xmlns:a16="http://schemas.microsoft.com/office/drawing/2014/main" xmlns="" id="{36452B27-9693-42A2-A9C6-7ADA826AF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599454"/>
              </p:ext>
            </p:extLst>
          </p:nvPr>
        </p:nvGraphicFramePr>
        <p:xfrm>
          <a:off x="246742" y="226181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2.4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고객센터(초기화면 FAQ)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068D3A2B-75CB-4060-AA66-F48F3765388D}"/>
              </a:ext>
            </a:extLst>
          </p:cNvPr>
          <p:cNvSpPr/>
          <p:nvPr/>
        </p:nvSpPr>
        <p:spPr>
          <a:xfrm>
            <a:off x="1807320" y="3091204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E4D0F92-ED93-404E-9075-3612B8EFF806}"/>
              </a:ext>
            </a:extLst>
          </p:cNvPr>
          <p:cNvSpPr/>
          <p:nvPr/>
        </p:nvSpPr>
        <p:spPr>
          <a:xfrm>
            <a:off x="1807319" y="3893454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91CDCA87-A222-4B24-9FB4-9117FE1AD56F}"/>
              </a:ext>
            </a:extLst>
          </p:cNvPr>
          <p:cNvSpPr/>
          <p:nvPr/>
        </p:nvSpPr>
        <p:spPr>
          <a:xfrm>
            <a:off x="1807318" y="4297496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5BB11AA1-F879-481F-B70E-11CE95423585}"/>
              </a:ext>
            </a:extLst>
          </p:cNvPr>
          <p:cNvSpPr/>
          <p:nvPr/>
        </p:nvSpPr>
        <p:spPr>
          <a:xfrm>
            <a:off x="2226526" y="3429000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446F045-3145-4706-A5B3-DD9194FDC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5" t="22765" r="21617" b="16842"/>
          <a:stretch/>
        </p:blipFill>
        <p:spPr>
          <a:xfrm>
            <a:off x="635620" y="1683833"/>
            <a:ext cx="8129118" cy="4560849"/>
          </a:xfrm>
          <a:prstGeom prst="rect">
            <a:avLst/>
          </a:prstGeom>
        </p:spPr>
      </p:pic>
      <p:graphicFrame>
        <p:nvGraphicFramePr>
          <p:cNvPr id="260" name="Google Shape;260;p35"/>
          <p:cNvGraphicFramePr/>
          <p:nvPr>
            <p:extLst>
              <p:ext uri="{D42A27DB-BD31-4B8C-83A1-F6EECF244321}">
                <p14:modId xmlns:p14="http://schemas.microsoft.com/office/powerpoint/2010/main" val="3410479834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제목을 </a:t>
                      </a:r>
                      <a:r>
                        <a:rPr lang="ko-KR" dirty="0" err="1"/>
                        <a:t>입력받음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호스트 신고와 게스트 신고 선택 창 펼침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3</a:t>
                      </a:r>
                      <a:r>
                        <a:rPr lang="ko-KR" dirty="0"/>
                        <a:t> 신고할 사람의 아이디를 </a:t>
                      </a:r>
                      <a:r>
                        <a:rPr lang="ko-KR" dirty="0" err="1"/>
                        <a:t>입력받음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 내용을 </a:t>
                      </a:r>
                      <a:r>
                        <a:rPr lang="ko-KR" dirty="0" err="1"/>
                        <a:t>입력받음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5</a:t>
                      </a:r>
                      <a:r>
                        <a:rPr lang="ko-KR" dirty="0"/>
                        <a:t>-1 양식이 만족되지 않을 경우 GH_002_01로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5</a:t>
                      </a:r>
                      <a:r>
                        <a:rPr lang="ko-KR" dirty="0"/>
                        <a:t>-2   양식이 만족되었을 경우 관리자에게 전송 후 GH_001로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6 </a:t>
                      </a:r>
                      <a:r>
                        <a:rPr lang="ko-KR" altLang="en-US" dirty="0"/>
                        <a:t>이전 페이지로 이동한다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262;p35">
            <a:extLst>
              <a:ext uri="{FF2B5EF4-FFF2-40B4-BE49-F238E27FC236}">
                <a16:creationId xmlns:a16="http://schemas.microsoft.com/office/drawing/2014/main" xmlns="" id="{61B2083A-5EF4-41B4-8520-64C2DC5A89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83772"/>
              </p:ext>
            </p:extLst>
          </p:nvPr>
        </p:nvGraphicFramePr>
        <p:xfrm>
          <a:off x="246742" y="226181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2.4.1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신고게시판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xmlns="" id="{B5B18CDD-9F8A-4912-9828-4410A23BC13C}"/>
              </a:ext>
            </a:extLst>
          </p:cNvPr>
          <p:cNvSpPr/>
          <p:nvPr/>
        </p:nvSpPr>
        <p:spPr>
          <a:xfrm>
            <a:off x="2855533" y="2868179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F5F5113-5D50-4640-847B-EB511EB78026}"/>
              </a:ext>
            </a:extLst>
          </p:cNvPr>
          <p:cNvSpPr/>
          <p:nvPr/>
        </p:nvSpPr>
        <p:spPr>
          <a:xfrm>
            <a:off x="5843929" y="2868179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E1D83E0B-DA58-4512-B32E-92B11B5B5952}"/>
              </a:ext>
            </a:extLst>
          </p:cNvPr>
          <p:cNvSpPr/>
          <p:nvPr/>
        </p:nvSpPr>
        <p:spPr>
          <a:xfrm>
            <a:off x="2855533" y="3139165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EE0741A8-5B2F-401C-ABE2-FB795F00FDBA}"/>
              </a:ext>
            </a:extLst>
          </p:cNvPr>
          <p:cNvSpPr/>
          <p:nvPr/>
        </p:nvSpPr>
        <p:spPr>
          <a:xfrm>
            <a:off x="2855533" y="3396920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C772B36D-2A79-48DA-8335-BE94E6980E5A}"/>
              </a:ext>
            </a:extLst>
          </p:cNvPr>
          <p:cNvSpPr/>
          <p:nvPr/>
        </p:nvSpPr>
        <p:spPr>
          <a:xfrm>
            <a:off x="7092997" y="547336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5C52137B-D8AF-49DA-AEA4-AD576F8582BC}"/>
              </a:ext>
            </a:extLst>
          </p:cNvPr>
          <p:cNvSpPr/>
          <p:nvPr/>
        </p:nvSpPr>
        <p:spPr>
          <a:xfrm>
            <a:off x="7705842" y="547336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36"/>
          <p:cNvGraphicFramePr/>
          <p:nvPr>
            <p:extLst>
              <p:ext uri="{D42A27DB-BD31-4B8C-83A1-F6EECF244321}">
                <p14:modId xmlns:p14="http://schemas.microsoft.com/office/powerpoint/2010/main" val="1589546008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알림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창이 닫히고 현재 페이지에 머무른다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70" name="Google Shape;270;p36"/>
          <p:cNvGraphicFramePr/>
          <p:nvPr>
            <p:extLst>
              <p:ext uri="{D42A27DB-BD31-4B8C-83A1-F6EECF244321}">
                <p14:modId xmlns:p14="http://schemas.microsoft.com/office/powerpoint/2010/main" val="3061991075"/>
              </p:ext>
            </p:extLst>
          </p:nvPr>
        </p:nvGraphicFramePr>
        <p:xfrm>
          <a:off x="246741" y="226176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초판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2.4.1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GH_002_01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신고게시판 양식 입력 알림창(“모든 양식에 값을 입력해주세요”)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47C8F7B-6FC8-428E-A89E-79D18B77F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0" t="21788" r="21799" b="12032"/>
          <a:stretch/>
        </p:blipFill>
        <p:spPr>
          <a:xfrm>
            <a:off x="836342" y="1906858"/>
            <a:ext cx="7471317" cy="453854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3375BBBF-39A9-4F6E-8CFC-95909903A140}"/>
              </a:ext>
            </a:extLst>
          </p:cNvPr>
          <p:cNvSpPr/>
          <p:nvPr/>
        </p:nvSpPr>
        <p:spPr>
          <a:xfrm>
            <a:off x="3892598" y="4176132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" name="Google Shape;276;p37"/>
          <p:cNvGraphicFramePr/>
          <p:nvPr>
            <p:extLst>
              <p:ext uri="{D42A27DB-BD31-4B8C-83A1-F6EECF244321}">
                <p14:modId xmlns:p14="http://schemas.microsoft.com/office/powerpoint/2010/main" val="2424774781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GH_005로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해당 페이지의 10개의 목록을 출력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3 GH_004로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78" name="Google Shape;278;p37"/>
          <p:cNvGraphicFramePr/>
          <p:nvPr>
            <p:extLst>
              <p:ext uri="{D42A27DB-BD31-4B8C-83A1-F6EECF244321}">
                <p14:modId xmlns:p14="http://schemas.microsoft.com/office/powerpoint/2010/main" val="2384372578"/>
              </p:ext>
            </p:extLst>
          </p:nvPr>
        </p:nvGraphicFramePr>
        <p:xfrm>
          <a:off x="246741" y="22618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2.4.2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GH_003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나의 1:1 문의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19B3FE1-DD3F-4526-AF2B-FA60DC746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7" t="20786" r="21342" b="16707"/>
          <a:stretch/>
        </p:blipFill>
        <p:spPr>
          <a:xfrm>
            <a:off x="591015" y="1760416"/>
            <a:ext cx="7805853" cy="467383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68724D00-1348-495A-AB2F-B97AF8AA71B1}"/>
              </a:ext>
            </a:extLst>
          </p:cNvPr>
          <p:cNvSpPr/>
          <p:nvPr/>
        </p:nvSpPr>
        <p:spPr>
          <a:xfrm>
            <a:off x="2967047" y="3314229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A1A6754A-6694-4146-8CF6-604433482145}"/>
              </a:ext>
            </a:extLst>
          </p:cNvPr>
          <p:cNvSpPr/>
          <p:nvPr/>
        </p:nvSpPr>
        <p:spPr>
          <a:xfrm>
            <a:off x="3792237" y="5789799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B84D5A7-27B1-49F2-A578-C9E6EA892298}"/>
              </a:ext>
            </a:extLst>
          </p:cNvPr>
          <p:cNvSpPr/>
          <p:nvPr/>
        </p:nvSpPr>
        <p:spPr>
          <a:xfrm>
            <a:off x="6936881" y="5388355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" name="Google Shape;284;p38"/>
          <p:cNvGraphicFramePr/>
          <p:nvPr>
            <p:extLst>
              <p:ext uri="{D42A27DB-BD31-4B8C-83A1-F6EECF244321}">
                <p14:modId xmlns:p14="http://schemas.microsoft.com/office/powerpoint/2010/main" val="1543742000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제목을 입력</a:t>
                      </a:r>
                      <a:r>
                        <a:rPr lang="en-US" altLang="ko-KR" dirty="0"/>
                        <a:t> </a:t>
                      </a:r>
                      <a:r>
                        <a:rPr lang="ko-KR" dirty="0"/>
                        <a:t>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내용을 입력</a:t>
                      </a:r>
                      <a:r>
                        <a:rPr lang="en-US" altLang="ko-KR" dirty="0"/>
                        <a:t> </a:t>
                      </a:r>
                      <a:r>
                        <a:rPr lang="ko-KR" dirty="0"/>
                        <a:t>받음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3 </a:t>
                      </a:r>
                      <a:r>
                        <a:rPr lang="ko-KR" altLang="en-US" dirty="0"/>
                        <a:t>이전 페이지인 </a:t>
                      </a:r>
                      <a:r>
                        <a:rPr lang="en-US" altLang="ko-KR" dirty="0"/>
                        <a:t>GH_003</a:t>
                      </a:r>
                      <a:r>
                        <a:rPr lang="ko-KR" altLang="en-US" dirty="0"/>
                        <a:t>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-1 양식에 만족하지 않을 경우 GH_004_01로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/>
                        <a:t>4</a:t>
                      </a:r>
                      <a:r>
                        <a:rPr lang="ko-KR" dirty="0"/>
                        <a:t>-2 양식에 만족할 경우 게시글 등록을 완료하고 GH_003으로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86" name="Google Shape;286;p38"/>
          <p:cNvGraphicFramePr/>
          <p:nvPr>
            <p:extLst>
              <p:ext uri="{D42A27DB-BD31-4B8C-83A1-F6EECF244321}">
                <p14:modId xmlns:p14="http://schemas.microsoft.com/office/powerpoint/2010/main" val="2889329921"/>
              </p:ext>
            </p:extLst>
          </p:nvPr>
        </p:nvGraphicFramePr>
        <p:xfrm>
          <a:off x="246741" y="218177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2.4.2.1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GH_004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문의 글 작성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3F8BB86-F512-4B5F-918A-7A5CB452E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3" t="22114" r="21524" b="16843"/>
          <a:stretch/>
        </p:blipFill>
        <p:spPr>
          <a:xfrm>
            <a:off x="613317" y="1822585"/>
            <a:ext cx="7963639" cy="445555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4AB2F950-A85E-4644-8256-E073705BE22A}"/>
              </a:ext>
            </a:extLst>
          </p:cNvPr>
          <p:cNvSpPr/>
          <p:nvPr/>
        </p:nvSpPr>
        <p:spPr>
          <a:xfrm>
            <a:off x="2677115" y="3001995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0AC1EBFF-D16A-4B08-B5B6-CBCC7969A338}"/>
              </a:ext>
            </a:extLst>
          </p:cNvPr>
          <p:cNvSpPr/>
          <p:nvPr/>
        </p:nvSpPr>
        <p:spPr>
          <a:xfrm>
            <a:off x="2677114" y="3293606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3F7A3E1-9F22-44F1-9253-9224B521E7B0}"/>
              </a:ext>
            </a:extLst>
          </p:cNvPr>
          <p:cNvSpPr/>
          <p:nvPr/>
        </p:nvSpPr>
        <p:spPr>
          <a:xfrm>
            <a:off x="6747309" y="558813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6A7FB49-E32E-4DD4-A11B-4541A23396D4}"/>
              </a:ext>
            </a:extLst>
          </p:cNvPr>
          <p:cNvSpPr/>
          <p:nvPr/>
        </p:nvSpPr>
        <p:spPr>
          <a:xfrm>
            <a:off x="5843928" y="5588137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Google Shape;292;p39"/>
          <p:cNvGraphicFramePr/>
          <p:nvPr>
            <p:extLst>
              <p:ext uri="{D42A27DB-BD31-4B8C-83A1-F6EECF244321}">
                <p14:modId xmlns:p14="http://schemas.microsoft.com/office/powerpoint/2010/main" val="457165422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알림</a:t>
                      </a:r>
                      <a:r>
                        <a:rPr lang="en-US" altLang="ko-KR" dirty="0"/>
                        <a:t> </a:t>
                      </a:r>
                      <a:r>
                        <a:rPr lang="ko-KR" dirty="0"/>
                        <a:t>창</a:t>
                      </a:r>
                      <a:r>
                        <a:rPr lang="ko-KR" altLang="en-US" dirty="0"/>
                        <a:t>이 닫히고 현재 페이지에 머무른다</a:t>
                      </a:r>
                      <a:r>
                        <a:rPr lang="en-US" altLang="ko-KR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94" name="Google Shape;294;p39"/>
          <p:cNvGraphicFramePr/>
          <p:nvPr>
            <p:extLst>
              <p:ext uri="{D42A27DB-BD31-4B8C-83A1-F6EECF244321}">
                <p14:modId xmlns:p14="http://schemas.microsoft.com/office/powerpoint/2010/main" val="2689608348"/>
              </p:ext>
            </p:extLst>
          </p:nvPr>
        </p:nvGraphicFramePr>
        <p:xfrm>
          <a:off x="246741" y="22618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2.4.2.1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GH_004_01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문의 글 양식 입력 </a:t>
                      </a:r>
                      <a:r>
                        <a:rPr lang="ko-KR" sz="1050" dirty="0" err="1"/>
                        <a:t>알림창</a:t>
                      </a:r>
                      <a:endParaRPr sz="105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(“모든 양식에 값을 입력해주세요”)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9821EA4-73AA-4689-9793-0C146E02C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9" t="21788" r="21433" b="18699"/>
          <a:stretch/>
        </p:blipFill>
        <p:spPr>
          <a:xfrm>
            <a:off x="535258" y="1739590"/>
            <a:ext cx="8082348" cy="438243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9E491442-1171-4EDF-880C-A1C0FFA5D887}"/>
              </a:ext>
            </a:extLst>
          </p:cNvPr>
          <p:cNvSpPr/>
          <p:nvPr/>
        </p:nvSpPr>
        <p:spPr>
          <a:xfrm>
            <a:off x="3914900" y="4184024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40"/>
          <p:cNvGraphicFramePr/>
          <p:nvPr>
            <p:extLst>
              <p:ext uri="{D42A27DB-BD31-4B8C-83A1-F6EECF244321}">
                <p14:modId xmlns:p14="http://schemas.microsoft.com/office/powerpoint/2010/main" val="16926791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GH_005_01로 이동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02" name="Google Shape;302;p40"/>
          <p:cNvGraphicFramePr/>
          <p:nvPr>
            <p:extLst>
              <p:ext uri="{D42A27DB-BD31-4B8C-83A1-F6EECF244321}">
                <p14:modId xmlns:p14="http://schemas.microsoft.com/office/powerpoint/2010/main" val="3504544044"/>
              </p:ext>
            </p:extLst>
          </p:nvPr>
        </p:nvGraphicFramePr>
        <p:xfrm>
          <a:off x="246741" y="226174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초판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2.4.2.2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GH_005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dirty="0"/>
                        <a:t>문의 글 열람 페이지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7586392-374F-4CDA-9372-E80AE23CA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3" t="21464" r="21982" b="16843"/>
          <a:stretch/>
        </p:blipFill>
        <p:spPr>
          <a:xfrm>
            <a:off x="758282" y="1873404"/>
            <a:ext cx="7727795" cy="458315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079BF6FD-78B2-4886-AC29-F5BA3F6D7EBC}"/>
              </a:ext>
            </a:extLst>
          </p:cNvPr>
          <p:cNvSpPr/>
          <p:nvPr/>
        </p:nvSpPr>
        <p:spPr>
          <a:xfrm>
            <a:off x="6580042" y="5702908"/>
            <a:ext cx="223025" cy="2295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" name="Google Shape;308;p41"/>
          <p:cNvGraphicFramePr/>
          <p:nvPr>
            <p:extLst>
              <p:ext uri="{D42A27DB-BD31-4B8C-83A1-F6EECF244321}">
                <p14:modId xmlns:p14="http://schemas.microsoft.com/office/powerpoint/2010/main" val="3482056344"/>
              </p:ext>
            </p:extLst>
          </p:nvPr>
        </p:nvGraphicFramePr>
        <p:xfrm>
          <a:off x="246741" y="1155092"/>
          <a:ext cx="11640450" cy="5476725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856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70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레이아웃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u="none" strike="noStrike" cap="none" dirty="0">
                          <a:solidFill>
                            <a:schemeClr val="dk1"/>
                          </a:solidFill>
                        </a:rPr>
                        <a:t>설명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1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 삭제하고 GH_003으로 이동</a:t>
                      </a:r>
                      <a:endParaRPr lang="en-US" altLang="ko-KR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 </a:t>
                      </a:r>
                      <a:r>
                        <a:rPr lang="ko-KR" dirty="0" err="1"/>
                        <a:t>알림창</a:t>
                      </a:r>
                      <a:r>
                        <a:rPr lang="ko-KR" dirty="0"/>
                        <a:t> 삭제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09" name="Google Shape;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9" y="1543710"/>
            <a:ext cx="8415893" cy="50644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0" name="Google Shape;310;p41"/>
          <p:cNvGraphicFramePr/>
          <p:nvPr>
            <p:extLst>
              <p:ext uri="{D42A27DB-BD31-4B8C-83A1-F6EECF244321}">
                <p14:modId xmlns:p14="http://schemas.microsoft.com/office/powerpoint/2010/main" val="3230335076"/>
              </p:ext>
            </p:extLst>
          </p:nvPr>
        </p:nvGraphicFramePr>
        <p:xfrm>
          <a:off x="246741" y="249793"/>
          <a:ext cx="11640425" cy="754410"/>
        </p:xfrm>
        <a:graphic>
          <a:graphicData uri="http://schemas.openxmlformats.org/drawingml/2006/table">
            <a:tbl>
              <a:tblPr firstRow="1" bandRow="1">
                <a:noFill/>
                <a:tableStyleId>{643C53D1-ADC3-4552-86A4-CC80CC862044}</a:tableStyleId>
              </a:tblPr>
              <a:tblGrid>
                <a:gridCol w="145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371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42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3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4550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98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화 면 정</a:t>
                      </a:r>
                      <a:r>
                        <a:rPr 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의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기능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ID</a:t>
                      </a: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화면 명칭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개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>
                          <a:solidFill>
                            <a:schemeClr val="dk1"/>
                          </a:solidFill>
                        </a:rPr>
                        <a:t>정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b="0" u="none" strike="noStrike" cap="none" dirty="0">
                          <a:solidFill>
                            <a:schemeClr val="dk1"/>
                          </a:solidFill>
                        </a:rPr>
                        <a:t>초판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2.4.2.2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GH_005_01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문의 글 삭제 알림창</a:t>
                      </a:r>
                      <a:endParaRPr sz="105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/>
                        <a:t>(“삭제하시겠습니까?“)</a:t>
                      </a: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8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E97BC7-AC0C-46F7-BB3A-AB0A0D01D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</p:spPr>
        <p:txBody>
          <a:bodyPr/>
          <a:lstStyle/>
          <a:p>
            <a:pPr algn="ctr"/>
            <a:r>
              <a:rPr lang="ko-KR" altLang="en-US" b="1" dirty="0"/>
              <a:t>호스트</a:t>
            </a:r>
          </a:p>
        </p:txBody>
      </p:sp>
    </p:spTree>
    <p:extLst>
      <p:ext uri="{BB962C8B-B14F-4D97-AF65-F5344CB8AC3E}">
        <p14:creationId xmlns:p14="http://schemas.microsoft.com/office/powerpoint/2010/main" val="185355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78" y="3800616"/>
            <a:ext cx="4310061" cy="303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0" y="-27383"/>
          <a:ext cx="12192000" cy="8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523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5611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034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1.1.1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PUB_003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PUB_003_02</a:t>
                      </a:r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196" y="1196752"/>
          <a:ext cx="12186802" cy="566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10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57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62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circleNumDbPlain" startAt="10"/>
                      </a:pPr>
                      <a:r>
                        <a:rPr lang="en-US" altLang="ko-KR" sz="1100" b="0" baseline="0" dirty="0"/>
                        <a:t>QNA </a:t>
                      </a:r>
                      <a:r>
                        <a:rPr lang="ko-KR" altLang="en-US" sz="1100" b="0" baseline="0" dirty="0"/>
                        <a:t>목록에는 </a:t>
                      </a:r>
                      <a:r>
                        <a:rPr lang="en-US" altLang="ko-KR" sz="1100" b="0" baseline="0" dirty="0"/>
                        <a:t>QNA </a:t>
                      </a:r>
                      <a:r>
                        <a:rPr lang="ko-KR" altLang="en-US" sz="1100" b="0" baseline="0" dirty="0"/>
                        <a:t>제목과 작성자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등록 일시가 출력 된다</a:t>
                      </a:r>
                      <a:r>
                        <a:rPr lang="en-US" altLang="ko-KR" sz="1100" b="0" baseline="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/>
                        <a:t>⑪</a:t>
                      </a:r>
                      <a:r>
                        <a:rPr lang="ko-KR" altLang="en-US" sz="1100" b="0" baseline="0" dirty="0"/>
                        <a:t> </a:t>
                      </a:r>
                      <a:r>
                        <a:rPr lang="ko-KR" altLang="en-US" sz="1100" dirty="0"/>
                        <a:t>한 페이지 당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개의 목록이 출력되며 페이지 번호를 눌러 페이지 간 이동이 가능하다</a:t>
                      </a:r>
                      <a:r>
                        <a:rPr lang="en-US" altLang="ko-KR" sz="110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100" dirty="0"/>
                        <a:t>⑫</a:t>
                      </a:r>
                      <a:r>
                        <a:rPr lang="en-US" altLang="ko-KR" sz="1100" dirty="0"/>
                        <a:t>"QNA </a:t>
                      </a:r>
                      <a:r>
                        <a:rPr lang="ko-KR" altLang="en-US" sz="1100" dirty="0"/>
                        <a:t>등록</a:t>
                      </a:r>
                      <a:r>
                        <a:rPr lang="en-US" altLang="ko-KR" sz="1100" dirty="0"/>
                        <a:t>" </a:t>
                      </a:r>
                      <a:r>
                        <a:rPr lang="ko-KR" altLang="en-US" sz="1100" dirty="0"/>
                        <a:t>버튼을 누르면 </a:t>
                      </a:r>
                      <a:r>
                        <a:rPr lang="en-US" altLang="ko-KR" sz="1100" dirty="0"/>
                        <a:t>"</a:t>
                      </a:r>
                      <a:r>
                        <a:rPr lang="ko-KR" altLang="en-US" sz="1100" dirty="0"/>
                        <a:t>클래스 </a:t>
                      </a:r>
                      <a:r>
                        <a:rPr lang="en-US" altLang="ko-KR" sz="1100" dirty="0"/>
                        <a:t>QNA </a:t>
                      </a:r>
                      <a:r>
                        <a:rPr lang="ko-KR" altLang="en-US" sz="1100" dirty="0"/>
                        <a:t>등록</a:t>
                      </a:r>
                      <a:r>
                        <a:rPr lang="en-US" altLang="ko-KR" sz="1100" dirty="0"/>
                        <a:t>" </a:t>
                      </a:r>
                      <a:r>
                        <a:rPr lang="ko-KR" altLang="en-US" sz="1100" dirty="0"/>
                        <a:t>페이지로 이동한다</a:t>
                      </a:r>
                      <a:r>
                        <a:rPr lang="en-US" altLang="ko-KR" sz="1100" dirty="0"/>
                        <a:t>. (GUE_002) 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게스트 </a:t>
                      </a:r>
                      <a:r>
                        <a:rPr lang="ko-KR" altLang="en-US" sz="1100" dirty="0" err="1"/>
                        <a:t>로그인이</a:t>
                      </a:r>
                      <a:r>
                        <a:rPr lang="ko-KR" altLang="en-US" sz="1100" dirty="0"/>
                        <a:t> 완료된 경우에만 </a:t>
                      </a:r>
                      <a:r>
                        <a:rPr lang="en-US" altLang="ko-KR" sz="1100" dirty="0"/>
                        <a:t>"QNA </a:t>
                      </a:r>
                      <a:r>
                        <a:rPr lang="ko-KR" altLang="en-US" sz="1100" dirty="0"/>
                        <a:t>등록</a:t>
                      </a:r>
                      <a:r>
                        <a:rPr lang="en-US" altLang="ko-KR" sz="1100" dirty="0"/>
                        <a:t>" </a:t>
                      </a:r>
                      <a:r>
                        <a:rPr lang="ko-KR" altLang="en-US" sz="1100" dirty="0"/>
                        <a:t>페이지로 이동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그렇지 않으면 </a:t>
                      </a:r>
                      <a:r>
                        <a:rPr lang="en-US" altLang="ko-KR" sz="1100" dirty="0"/>
                        <a:t>"</a:t>
                      </a:r>
                      <a:r>
                        <a:rPr lang="ko-KR" altLang="en-US" sz="1100" dirty="0"/>
                        <a:t>로그인 해주세요</a:t>
                      </a:r>
                      <a:r>
                        <a:rPr lang="en-US" altLang="ko-KR" sz="1100" dirty="0"/>
                        <a:t>" </a:t>
                      </a:r>
                      <a:r>
                        <a:rPr lang="ko-KR" altLang="en-US" sz="1100" dirty="0" err="1"/>
                        <a:t>알림창</a:t>
                      </a:r>
                      <a:r>
                        <a:rPr lang="ko-KR" altLang="en-US" sz="1100" dirty="0"/>
                        <a:t> 출력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후 로그인 페이지로 이동</a:t>
                      </a:r>
                      <a:r>
                        <a:rPr lang="en-US" altLang="ko-KR" sz="1100" baseline="0" dirty="0"/>
                        <a:t>(</a:t>
                      </a:r>
                      <a:r>
                        <a:rPr lang="en-US" altLang="ko-KR" sz="1100" dirty="0"/>
                        <a:t>PUB_007), </a:t>
                      </a:r>
                      <a:r>
                        <a:rPr lang="ko-KR" altLang="en-US" sz="1100" dirty="0"/>
                        <a:t>취소를 </a:t>
                      </a:r>
                      <a:r>
                        <a:rPr lang="ko-KR" altLang="en-US" sz="1100" dirty="0" err="1"/>
                        <a:t>원할시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Cancel</a:t>
                      </a:r>
                      <a:r>
                        <a:rPr lang="ko-KR" altLang="en-US" sz="1100" dirty="0"/>
                        <a:t>을 누르면 </a:t>
                      </a:r>
                      <a:r>
                        <a:rPr lang="ko-KR" altLang="en-US" sz="1100" dirty="0" err="1"/>
                        <a:t>경고창이</a:t>
                      </a:r>
                      <a:r>
                        <a:rPr lang="ko-KR" altLang="en-US" sz="1100" dirty="0"/>
                        <a:t> 사라진다</a:t>
                      </a:r>
                      <a:r>
                        <a:rPr lang="en-US" altLang="ko-KR" sz="1100" dirty="0"/>
                        <a:t>.)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endParaRPr lang="en-US" altLang="ko-KR" sz="1100" b="0" baseline="0" dirty="0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100" b="0" baseline="0" dirty="0"/>
                        <a:t>⑬ QNA </a:t>
                      </a:r>
                      <a:r>
                        <a:rPr lang="ko-KR" altLang="en-US" sz="1100" b="0" baseline="0" dirty="0"/>
                        <a:t>목록에서 </a:t>
                      </a:r>
                      <a:r>
                        <a:rPr lang="en-US" altLang="ko-KR" sz="1100" b="0" baseline="0" dirty="0"/>
                        <a:t>QNA </a:t>
                      </a:r>
                      <a:r>
                        <a:rPr lang="ko-KR" altLang="en-US" sz="1100" b="0" baseline="0" dirty="0"/>
                        <a:t>제목을 누르면 밑으로 </a:t>
                      </a:r>
                      <a:r>
                        <a:rPr lang="en-US" altLang="ko-KR" sz="1100" b="0" baseline="0" dirty="0"/>
                        <a:t>QNA </a:t>
                      </a:r>
                      <a:r>
                        <a:rPr lang="ko-KR" altLang="en-US" sz="1100" b="0" baseline="0" dirty="0"/>
                        <a:t>내용의 전부가 펼쳐지면서 출력된다</a:t>
                      </a:r>
                      <a:r>
                        <a:rPr lang="en-US" altLang="ko-KR" sz="1100" b="0" baseline="0" dirty="0"/>
                        <a:t>. </a:t>
                      </a:r>
                      <a:endParaRPr lang="en-US" altLang="ko-KR" sz="11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baseline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23661" y="399150"/>
            <a:ext cx="547260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33" dirty="0"/>
              <a:t>클래스 상세 페이지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85529"/>
            <a:ext cx="6274777" cy="278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0942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9394" y="110007"/>
          <a:ext cx="11097089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4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82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982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333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694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127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12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043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79394" y="1196752"/>
          <a:ext cx="11097089" cy="5346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46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02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9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8740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dirty="0"/>
                        <a:t>선택 시</a:t>
                      </a:r>
                      <a:r>
                        <a:rPr lang="ko-KR" altLang="en-US" sz="1000" b="0" baseline="0" dirty="0"/>
                        <a:t> 호스트 </a:t>
                      </a:r>
                      <a:r>
                        <a:rPr lang="en-US" altLang="ko-KR" sz="1000" b="0" baseline="0" dirty="0"/>
                        <a:t>My </a:t>
                      </a:r>
                      <a:r>
                        <a:rPr lang="ko-KR" altLang="en-US" sz="1000" b="0" baseline="0" dirty="0"/>
                        <a:t>페이지</a:t>
                      </a:r>
                      <a:r>
                        <a:rPr lang="en-US" altLang="ko-KR" sz="1000" b="0" baseline="0" dirty="0"/>
                        <a:t>(</a:t>
                      </a:r>
                      <a:r>
                        <a:rPr lang="en-US" altLang="ko-KR" sz="1000" dirty="0"/>
                        <a:t>HST_002)</a:t>
                      </a:r>
                      <a:r>
                        <a:rPr lang="ko-KR" altLang="en-US" sz="1000" dirty="0"/>
                        <a:t>로 이동</a:t>
                      </a:r>
                      <a:endParaRPr lang="en-US" altLang="ko-KR" sz="100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dirty="0"/>
                        <a:t>선택 시 고객센터 페이지</a:t>
                      </a:r>
                      <a:r>
                        <a:rPr lang="en-US" altLang="ko-KR" sz="1000" dirty="0"/>
                        <a:t>(PUB_016)</a:t>
                      </a:r>
                      <a:r>
                        <a:rPr lang="ko-KR" altLang="en-US" sz="1000" dirty="0"/>
                        <a:t>로 이동</a:t>
                      </a:r>
                      <a:endParaRPr lang="en-US" altLang="ko-KR" sz="100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dirty="0"/>
                        <a:t>로그</a:t>
                      </a:r>
                      <a:r>
                        <a:rPr lang="ko-KR" altLang="en-US" sz="1000" baseline="0" dirty="0"/>
                        <a:t>아웃 알림 창</a:t>
                      </a:r>
                      <a:r>
                        <a:rPr lang="en-US" altLang="ko-KR" sz="1000" baseline="0" dirty="0"/>
                        <a:t>( PUB_015 )</a:t>
                      </a:r>
                      <a:r>
                        <a:rPr lang="ko-KR" altLang="en-US" sz="1000" baseline="0" dirty="0"/>
                        <a:t>이 출력된다</a:t>
                      </a:r>
                      <a:r>
                        <a:rPr lang="en-US" altLang="ko-KR" sz="1000" baseline="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3953" y="399149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호스트 전용 페이지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68" y="1819178"/>
            <a:ext cx="6109823" cy="425461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58524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87657" y="110007"/>
          <a:ext cx="11416685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384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384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3264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952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889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89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3327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87657" y="1196752"/>
          <a:ext cx="11416684" cy="5456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47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11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5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74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호스트의 정보를 출력한다</a:t>
                      </a:r>
                      <a:r>
                        <a:rPr lang="en-US" altLang="ko-KR" sz="1000" b="0" baseline="0" dirty="0"/>
                        <a:t>. ( </a:t>
                      </a:r>
                      <a:r>
                        <a:rPr lang="ko-KR" altLang="en-US" sz="1000" b="0" baseline="0" dirty="0"/>
                        <a:t>수정 불가능 상태</a:t>
                      </a:r>
                      <a:r>
                        <a:rPr lang="en-US" altLang="ko-KR" sz="1000" b="0" baseline="0" dirty="0"/>
                        <a:t> )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내 정보 보기 페이지</a:t>
                      </a:r>
                      <a:r>
                        <a:rPr lang="en-US" altLang="ko-KR" sz="1000" b="0" baseline="0" dirty="0"/>
                        <a:t>(HST_003)</a:t>
                      </a:r>
                      <a:r>
                        <a:rPr lang="ko-KR" altLang="en-US" sz="1000" b="0" baseline="0" dirty="0"/>
                        <a:t>으로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 개설 신청 페이지</a:t>
                      </a:r>
                      <a:r>
                        <a:rPr lang="en-US" altLang="ko-KR" sz="1000" b="0" baseline="0" dirty="0"/>
                        <a:t>(HST_005)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000" b="0" baseline="0" dirty="0"/>
                        <a:t>My </a:t>
                      </a:r>
                      <a:r>
                        <a:rPr lang="ko-KR" altLang="en-US" sz="1000" b="0" baseline="0" dirty="0"/>
                        <a:t>클래스 관리 페이지</a:t>
                      </a:r>
                      <a:r>
                        <a:rPr lang="en-US" altLang="ko-KR" sz="1000" b="0" baseline="0" dirty="0"/>
                        <a:t>(HST_005)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 개설 승인 상태 페이지</a:t>
                      </a:r>
                      <a:r>
                        <a:rPr lang="en-US" altLang="ko-KR" sz="1000" b="0" baseline="0" dirty="0"/>
                        <a:t>(HST_007)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 진행 관리 페이지</a:t>
                      </a:r>
                      <a:r>
                        <a:rPr lang="en-US" altLang="ko-KR" sz="1000" b="0" baseline="0" dirty="0"/>
                        <a:t>(HST_011)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</a:t>
                      </a:r>
                      <a:r>
                        <a:rPr lang="en-US" altLang="ko-KR" sz="1000" b="0" baseline="0" dirty="0"/>
                        <a:t> QNA </a:t>
                      </a:r>
                      <a:r>
                        <a:rPr lang="ko-KR" altLang="en-US" sz="1000" b="0" baseline="0" dirty="0"/>
                        <a:t>관리 페이지</a:t>
                      </a:r>
                      <a:r>
                        <a:rPr lang="en-US" altLang="ko-KR" sz="1000" b="0" baseline="0" dirty="0"/>
                        <a:t>(HST_019)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정산 상태 확인 페이지</a:t>
                      </a:r>
                      <a:r>
                        <a:rPr lang="en-US" altLang="ko-KR" sz="1000" b="0" baseline="0" dirty="0"/>
                        <a:t>(HST_024)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내 정보 수정 페이지</a:t>
                      </a:r>
                      <a:r>
                        <a:rPr lang="en-US" altLang="ko-KR" sz="1000" b="0" baseline="0" dirty="0"/>
                        <a:t>(HST_004)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3953" y="399149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호스트 </a:t>
            </a:r>
            <a:r>
              <a:rPr lang="en-US" altLang="ko-KR" sz="1000" dirty="0"/>
              <a:t>My </a:t>
            </a:r>
            <a:r>
              <a:rPr lang="ko-KR" altLang="en-US" sz="1000" dirty="0"/>
              <a:t>페이지</a:t>
            </a:r>
          </a:p>
        </p:txBody>
      </p:sp>
      <p:pic>
        <p:nvPicPr>
          <p:cNvPr id="3075" name="Picture 3" descr="C:\Users\sisth06\Downloads\[호스트 페이지] 호스트 마이페이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7" y="1701807"/>
            <a:ext cx="6482687" cy="45499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50029" y="2992582"/>
            <a:ext cx="1920240" cy="1853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8070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32047" y="138020"/>
          <a:ext cx="11215455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6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3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31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678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16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715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7152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506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32046" y="1196752"/>
          <a:ext cx="11215455" cy="5380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7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29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1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2125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0" dirty="0"/>
                        <a:t>1. </a:t>
                      </a:r>
                      <a:r>
                        <a:rPr lang="ko-KR" altLang="en-US" sz="1000" b="0" dirty="0"/>
                        <a:t>내 정보 수정하기 페이지</a:t>
                      </a:r>
                      <a:r>
                        <a:rPr lang="en-US" altLang="ko-KR" sz="1000" b="0" dirty="0"/>
                        <a:t>(HST_004)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3953" y="399149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내 정보 보기 페이지</a:t>
            </a:r>
          </a:p>
        </p:txBody>
      </p:sp>
      <p:pic>
        <p:nvPicPr>
          <p:cNvPr id="4098" name="Picture 2" descr="C:\Users\sisth06\Downloads\[호스트 페이지] 호스트 마이페이지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8" y="1763480"/>
            <a:ext cx="6882181" cy="455879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1227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26130" y="99617"/>
          <a:ext cx="11194745" cy="102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4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05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0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618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07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973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973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318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3.1.1.1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HST_004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HST_004_01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HST_004_02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HST_004_03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4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01337" y="1196752"/>
          <a:ext cx="10804124" cy="5475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2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02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1646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/>
                        <a:t>1</a:t>
                      </a:r>
                      <a:r>
                        <a:rPr lang="en-US" altLang="ko-KR" sz="1100" b="0" baseline="0" dirty="0"/>
                        <a:t>-1. </a:t>
                      </a:r>
                      <a:r>
                        <a:rPr lang="ko-KR" altLang="en-US" sz="1100" b="0" dirty="0"/>
                        <a:t>입력한 정보가 조건을 만족할 시 수정된 정보가 반영된 내 정보 보기 페이지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en-US" altLang="ko-KR" sz="1100" dirty="0"/>
                        <a:t>HST_003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로 이동</a:t>
                      </a:r>
                      <a:r>
                        <a:rPr lang="en-US" altLang="ko-KR" sz="1100" b="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/>
                        <a:t>1-2. </a:t>
                      </a:r>
                      <a:r>
                        <a:rPr lang="ko-KR" altLang="en-US" sz="1100" b="0" baseline="0" dirty="0"/>
                        <a:t>조건을 만족하지 않을 시 </a:t>
                      </a:r>
                      <a:endParaRPr lang="en-US" altLang="ko-KR" sz="1100" b="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/>
                        <a:t> </a:t>
                      </a:r>
                      <a:r>
                        <a:rPr lang="en-US" altLang="ko-KR" sz="1100" b="0" baseline="0" dirty="0"/>
                        <a:t>- </a:t>
                      </a:r>
                      <a:r>
                        <a:rPr lang="ko-KR" altLang="en-US" sz="1100" b="0" baseline="0" dirty="0"/>
                        <a:t>비밀번호를 </a:t>
                      </a:r>
                      <a:r>
                        <a:rPr lang="en-US" altLang="ko-KR" sz="1100" b="0" baseline="0" dirty="0"/>
                        <a:t>7</a:t>
                      </a:r>
                      <a:r>
                        <a:rPr lang="ko-KR" altLang="en-US" sz="1100" b="0" baseline="0" dirty="0"/>
                        <a:t>자 이상 입력하지 않고 수정 완료 선택 시</a:t>
                      </a:r>
                      <a:r>
                        <a:rPr lang="en-US" altLang="ko-KR" sz="1100" b="0" baseline="0" dirty="0"/>
                        <a:t>,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en-US" altLang="ko-KR" sz="1100" b="0" dirty="0"/>
                        <a:t>(2)</a:t>
                      </a:r>
                      <a:r>
                        <a:rPr lang="ko-KR" altLang="en-US" sz="1100" b="0" dirty="0"/>
                        <a:t>비밀번호 제한 알림 창</a:t>
                      </a:r>
                      <a:r>
                        <a:rPr lang="en-US" altLang="ko-KR" sz="1100" b="0" dirty="0"/>
                        <a:t>(HST_004_01)</a:t>
                      </a:r>
                      <a:r>
                        <a:rPr lang="en-US" altLang="ko-KR" sz="1100" b="0" baseline="0" dirty="0"/>
                        <a:t> </a:t>
                      </a:r>
                      <a:r>
                        <a:rPr lang="ko-KR" altLang="en-US" sz="1100" b="0" baseline="0" dirty="0"/>
                        <a:t>출력</a:t>
                      </a:r>
                      <a:endParaRPr lang="en-US" altLang="ko-KR" sz="1100" b="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/>
                        <a:t>- </a:t>
                      </a:r>
                      <a:r>
                        <a:rPr lang="ko-KR" altLang="en-US" sz="1100" b="0" dirty="0"/>
                        <a:t>중복된 핸드폰 번호 입력 후 수정 완료 선택 시 </a:t>
                      </a:r>
                      <a:r>
                        <a:rPr lang="en-US" altLang="ko-KR" sz="1100" b="0" dirty="0"/>
                        <a:t>(3)</a:t>
                      </a:r>
                      <a:r>
                        <a:rPr lang="ko-KR" altLang="en-US" sz="1100" b="0" dirty="0"/>
                        <a:t>핸드폰 번호 중복 알림 창</a:t>
                      </a:r>
                      <a:r>
                        <a:rPr lang="en-US" altLang="ko-KR" sz="1100" b="0" dirty="0"/>
                        <a:t>(HST_004_02) </a:t>
                      </a:r>
                      <a:r>
                        <a:rPr lang="ko-KR" altLang="en-US" sz="1100" b="0" dirty="0"/>
                        <a:t>출력</a:t>
                      </a:r>
                      <a:endParaRPr lang="en-US" altLang="ko-KR" sz="1100" b="0" dirty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dirty="0"/>
                        <a:t>중복된 </a:t>
                      </a:r>
                      <a:r>
                        <a:rPr lang="ko-KR" altLang="en-US" sz="1100" b="0" dirty="0" err="1"/>
                        <a:t>이메일</a:t>
                      </a:r>
                      <a:r>
                        <a:rPr lang="ko-KR" altLang="en-US" sz="1100" b="0" dirty="0"/>
                        <a:t> 입력 후 수정 완료 선택 시 </a:t>
                      </a:r>
                      <a:r>
                        <a:rPr lang="en-US" altLang="ko-KR" sz="1100" b="0" dirty="0"/>
                        <a:t>(4)</a:t>
                      </a:r>
                      <a:r>
                        <a:rPr lang="ko-KR" altLang="en-US" sz="1100" b="0" dirty="0"/>
                        <a:t> </a:t>
                      </a:r>
                      <a:r>
                        <a:rPr lang="ko-KR" altLang="en-US" sz="1100" b="0" dirty="0" err="1"/>
                        <a:t>이메일</a:t>
                      </a:r>
                      <a:r>
                        <a:rPr lang="ko-KR" altLang="en-US" sz="1100" b="0" dirty="0"/>
                        <a:t> 중복 알림 창</a:t>
                      </a:r>
                      <a:r>
                        <a:rPr lang="en-US" altLang="ko-KR" sz="1100" b="0" dirty="0"/>
                        <a:t>(HST_004_03) </a:t>
                      </a:r>
                      <a:r>
                        <a:rPr lang="ko-KR" altLang="en-US" sz="1100" b="0" dirty="0"/>
                        <a:t>출력</a:t>
                      </a:r>
                      <a:endParaRPr lang="en-US" altLang="ko-KR" sz="1100" b="0" dirty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100" b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/>
                        <a:t>5.  </a:t>
                      </a:r>
                      <a:r>
                        <a:rPr lang="ko-KR" altLang="en-US" sz="1100" b="0" baseline="0" dirty="0"/>
                        <a:t>선택 시 내 정보 보기 페이지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en-US" altLang="ko-KR" sz="1100" dirty="0"/>
                        <a:t>HST_003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로 이동</a:t>
                      </a:r>
                      <a:endParaRPr lang="en-US" altLang="ko-KR" sz="11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47443" y="356660"/>
            <a:ext cx="2964972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67" dirty="0"/>
              <a:t>내 정보 수정 페이지</a:t>
            </a:r>
            <a:endParaRPr lang="en-US" altLang="ko-KR" sz="1067" dirty="0"/>
          </a:p>
          <a:p>
            <a:pPr algn="ctr"/>
            <a:r>
              <a:rPr lang="ko-KR" altLang="en-US" sz="1067" dirty="0"/>
              <a:t>비밀번호 길이 제한 </a:t>
            </a:r>
            <a:r>
              <a:rPr lang="ko-KR" altLang="en-US" sz="1067" dirty="0" err="1"/>
              <a:t>알림창</a:t>
            </a:r>
            <a:endParaRPr lang="en-US" altLang="ko-KR" sz="1067" dirty="0"/>
          </a:p>
          <a:p>
            <a:pPr algn="ctr"/>
            <a:r>
              <a:rPr lang="ko-KR" altLang="en-US" sz="1067" dirty="0"/>
              <a:t>핸드폰 번호 중복 </a:t>
            </a:r>
            <a:r>
              <a:rPr lang="ko-KR" altLang="en-US" sz="1067" dirty="0" err="1"/>
              <a:t>알림창</a:t>
            </a:r>
            <a:endParaRPr lang="en-US" altLang="ko-KR" sz="1067" dirty="0"/>
          </a:p>
          <a:p>
            <a:pPr algn="ctr"/>
            <a:r>
              <a:rPr lang="ko-KR" altLang="en-US" sz="1067" dirty="0" err="1"/>
              <a:t>이메일</a:t>
            </a:r>
            <a:r>
              <a:rPr lang="ko-KR" altLang="en-US" sz="1067" dirty="0"/>
              <a:t> 중복 </a:t>
            </a:r>
            <a:r>
              <a:rPr lang="ko-KR" altLang="en-US" sz="1067" dirty="0" err="1"/>
              <a:t>알림창</a:t>
            </a:r>
            <a:endParaRPr lang="ko-KR" altLang="en-US" sz="1067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2260" y="1892408"/>
            <a:ext cx="6050400" cy="421511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3444951" y="5475767"/>
            <a:ext cx="233916" cy="2232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5</a:t>
            </a:r>
            <a:endParaRPr lang="ko-KR" altLang="en-US" sz="1867" dirty="0"/>
          </a:p>
        </p:txBody>
      </p:sp>
      <p:sp>
        <p:nvSpPr>
          <p:cNvPr id="2" name="직사각형 1"/>
          <p:cNvSpPr/>
          <p:nvPr/>
        </p:nvSpPr>
        <p:spPr>
          <a:xfrm>
            <a:off x="5017378" y="3610303"/>
            <a:ext cx="260132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9" name="직사각형 8"/>
          <p:cNvSpPr/>
          <p:nvPr/>
        </p:nvSpPr>
        <p:spPr>
          <a:xfrm>
            <a:off x="4585139" y="4322372"/>
            <a:ext cx="260132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11" name="직사각형 10"/>
          <p:cNvSpPr/>
          <p:nvPr/>
        </p:nvSpPr>
        <p:spPr>
          <a:xfrm>
            <a:off x="5017378" y="4671840"/>
            <a:ext cx="260132" cy="19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12" name="타원 11"/>
          <p:cNvSpPr/>
          <p:nvPr/>
        </p:nvSpPr>
        <p:spPr>
          <a:xfrm>
            <a:off x="5395061" y="2766726"/>
            <a:ext cx="233916" cy="2232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2</a:t>
            </a:r>
            <a:endParaRPr lang="ko-KR" altLang="en-US" sz="1867" dirty="0"/>
          </a:p>
        </p:txBody>
      </p:sp>
      <p:sp>
        <p:nvSpPr>
          <p:cNvPr id="13" name="타원 12"/>
          <p:cNvSpPr/>
          <p:nvPr/>
        </p:nvSpPr>
        <p:spPr>
          <a:xfrm>
            <a:off x="5425689" y="3695730"/>
            <a:ext cx="233916" cy="2232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3</a:t>
            </a:r>
            <a:endParaRPr lang="ko-KR" altLang="en-US" sz="1867" dirty="0"/>
          </a:p>
        </p:txBody>
      </p:sp>
      <p:sp>
        <p:nvSpPr>
          <p:cNvPr id="14" name="타원 13"/>
          <p:cNvSpPr/>
          <p:nvPr/>
        </p:nvSpPr>
        <p:spPr>
          <a:xfrm>
            <a:off x="5395061" y="4631202"/>
            <a:ext cx="233916" cy="2232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4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15231622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27971" y="99617"/>
          <a:ext cx="10804127" cy="83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4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13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13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480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54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58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589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7783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54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3.1.2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HST_005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HST_005_01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27971" y="1196752"/>
          <a:ext cx="10804124" cy="5578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21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020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9776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b="0" dirty="0"/>
                        <a:t>제목은 한글</a:t>
                      </a:r>
                      <a:r>
                        <a:rPr lang="en-US" altLang="ko-KR" sz="1100" b="0" dirty="0"/>
                        <a:t>,</a:t>
                      </a:r>
                      <a:r>
                        <a:rPr lang="ko-KR" altLang="en-US" sz="1100" b="0" dirty="0"/>
                        <a:t>영문</a:t>
                      </a:r>
                      <a:r>
                        <a:rPr lang="en-US" altLang="ko-KR" sz="1100" b="0" dirty="0"/>
                        <a:t>,</a:t>
                      </a:r>
                      <a:r>
                        <a:rPr lang="en-US" altLang="ko-KR" sz="1100" b="0" baseline="0" dirty="0"/>
                        <a:t> </a:t>
                      </a:r>
                      <a:r>
                        <a:rPr lang="ko-KR" altLang="en-US" sz="1100" b="0" baseline="0" dirty="0"/>
                        <a:t>숫자 </a:t>
                      </a:r>
                      <a:r>
                        <a:rPr lang="en-US" altLang="ko-KR" sz="1100" b="0" baseline="0" dirty="0"/>
                        <a:t>30</a:t>
                      </a:r>
                      <a:r>
                        <a:rPr lang="ko-KR" altLang="en-US" sz="1100" b="0" baseline="0" dirty="0"/>
                        <a:t>자 이내</a:t>
                      </a:r>
                      <a:endParaRPr lang="en-US" altLang="ko-KR" sz="1100" b="0" baseline="0" dirty="0"/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b="0" dirty="0"/>
                        <a:t>상세 주소 입력</a:t>
                      </a:r>
                      <a:endParaRPr lang="en-US" altLang="ko-KR" sz="1100" b="0" dirty="0"/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b="0" dirty="0"/>
                        <a:t>숫자만 입력 가능</a:t>
                      </a:r>
                      <a:endParaRPr lang="en-US" altLang="ko-KR" sz="1100" b="0" dirty="0"/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b="0" dirty="0"/>
                        <a:t>클래스에 대한 상세 설명을 입력할 수 있다</a:t>
                      </a:r>
                      <a:r>
                        <a:rPr lang="en-US" altLang="ko-KR" sz="1100" b="0" dirty="0"/>
                        <a:t>.</a:t>
                      </a:r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b="0" dirty="0"/>
                        <a:t>클래스 목록에서 대표 이미지로 보여질 미리 보기 사진을 지정할 수 있다</a:t>
                      </a:r>
                      <a:r>
                        <a:rPr lang="en-US" altLang="ko-KR" sz="1100" b="0" dirty="0"/>
                        <a:t>.</a:t>
                      </a:r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b="0" dirty="0"/>
                        <a:t>클래스</a:t>
                      </a:r>
                      <a:r>
                        <a:rPr lang="ko-KR" altLang="en-US" sz="1100" b="0" baseline="0" dirty="0"/>
                        <a:t> 상세 정보에 보여질 이미지를 등록할 수 있다</a:t>
                      </a:r>
                      <a:r>
                        <a:rPr lang="en-US" altLang="ko-KR" sz="11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b="0" baseline="0" dirty="0"/>
                        <a:t>등록하고자 하는 이미지의 미리 보기가 출력된다</a:t>
                      </a:r>
                      <a:r>
                        <a:rPr lang="en-US" altLang="ko-KR" sz="11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b="0" baseline="0" dirty="0"/>
                        <a:t>달력을 눌러 개설을 원하는 날짜를 선택한다</a:t>
                      </a:r>
                      <a:endParaRPr lang="en-US" altLang="ko-KR" sz="1100" b="0" baseline="0" dirty="0"/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0" baseline="0" dirty="0"/>
                        <a:t>9 - 1. </a:t>
                      </a:r>
                      <a:r>
                        <a:rPr lang="ko-KR" altLang="en-US" sz="1100" b="0" baseline="0" dirty="0"/>
                        <a:t>선택한 날짜가 </a:t>
                      </a:r>
                      <a:r>
                        <a:rPr lang="en-US" altLang="ko-KR" sz="1100" b="0" baseline="0" dirty="0"/>
                        <a:t>10</a:t>
                      </a:r>
                      <a:r>
                        <a:rPr lang="ko-KR" altLang="en-US" sz="1100" b="0" baseline="0" dirty="0"/>
                        <a:t>번 목록에 추가된다</a:t>
                      </a:r>
                      <a:r>
                        <a:rPr lang="en-US" altLang="ko-KR" sz="1100" b="0" baseline="0" dirty="0"/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0" baseline="0" dirty="0"/>
                        <a:t>9 - 2. </a:t>
                      </a:r>
                      <a:r>
                        <a:rPr lang="ko-KR" altLang="en-US" sz="1100" b="0" baseline="0" dirty="0"/>
                        <a:t>가장 최근에 추가한 날짜가 </a:t>
                      </a:r>
                      <a:r>
                        <a:rPr lang="en-US" altLang="ko-KR" sz="1100" b="0" baseline="0" dirty="0"/>
                        <a:t>10</a:t>
                      </a:r>
                      <a:r>
                        <a:rPr lang="ko-KR" altLang="en-US" sz="1100" b="0" baseline="0" dirty="0"/>
                        <a:t>번 목록에서 삭제된다</a:t>
                      </a:r>
                      <a:r>
                        <a:rPr lang="en-US" altLang="ko-KR" sz="1100" b="0" baseline="0" dirty="0"/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0" baseline="0" dirty="0"/>
                        <a:t>10. </a:t>
                      </a:r>
                      <a:r>
                        <a:rPr lang="ko-KR" altLang="en-US" sz="1100" b="0" baseline="0" dirty="0"/>
                        <a:t>선택된 날짜의 목록이 출력된다</a:t>
                      </a:r>
                      <a:r>
                        <a:rPr lang="en-US" altLang="ko-KR" sz="1100" b="0" baseline="0" dirty="0"/>
                        <a:t>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b="0" baseline="0" dirty="0"/>
                        <a:t>11. </a:t>
                      </a:r>
                      <a:r>
                        <a:rPr lang="ko-KR" altLang="en-US" sz="1100" b="0" baseline="0" dirty="0"/>
                        <a:t>모든 양식에 값을 입력하고 선택 시 클래스 개설 승인 대기 페이지</a:t>
                      </a:r>
                      <a:r>
                        <a:rPr lang="en-US" altLang="ko-KR" sz="1100" b="0" baseline="0" dirty="0"/>
                        <a:t>(HST_008)</a:t>
                      </a:r>
                      <a:r>
                        <a:rPr lang="ko-KR" altLang="en-US" sz="1100" b="0" baseline="0" dirty="0"/>
                        <a:t>로 이동한다</a:t>
                      </a:r>
                      <a:r>
                        <a:rPr lang="en-US" altLang="ko-KR" sz="1100" b="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0" baseline="0" dirty="0"/>
                        <a:t>12. </a:t>
                      </a:r>
                      <a:r>
                        <a:rPr lang="ko-KR" altLang="en-US" sz="1100" b="0" baseline="0" dirty="0"/>
                        <a:t>모든 양식을 입력하지 않았을 시 클래스 개설 신청 페이지 알림 창</a:t>
                      </a:r>
                      <a:r>
                        <a:rPr lang="en-US" altLang="ko-KR" sz="1100" b="0" baseline="0" dirty="0"/>
                        <a:t>(HST_005_01) </a:t>
                      </a:r>
                      <a:r>
                        <a:rPr lang="ko-KR" altLang="en-US" sz="1100" b="0" baseline="0" dirty="0"/>
                        <a:t>출력</a:t>
                      </a:r>
                      <a:r>
                        <a:rPr lang="en-US" altLang="ko-KR" sz="1100" b="0" baseline="0" dirty="0"/>
                        <a:t/>
                      </a:r>
                      <a:br>
                        <a:rPr lang="en-US" altLang="ko-KR" sz="1100" b="0" baseline="0" dirty="0"/>
                      </a:br>
                      <a:r>
                        <a:rPr lang="en-US" altLang="ko-KR" sz="1100" b="0" baseline="0" dirty="0"/>
                        <a:t>13. </a:t>
                      </a:r>
                      <a:r>
                        <a:rPr lang="ko-KR" altLang="en-US" sz="1100" b="0" baseline="0" dirty="0"/>
                        <a:t>호스트 </a:t>
                      </a:r>
                      <a:r>
                        <a:rPr lang="en-US" altLang="ko-KR" sz="1100" b="0" baseline="0" dirty="0"/>
                        <a:t>My </a:t>
                      </a:r>
                      <a:r>
                        <a:rPr lang="ko-KR" altLang="en-US" sz="1100" b="0" baseline="0" dirty="0"/>
                        <a:t>페이지 페이지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en-US" altLang="ko-KR" sz="1100" dirty="0"/>
                        <a:t>HST_002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로 이동</a:t>
                      </a:r>
                      <a:endParaRPr lang="en-US" altLang="ko-KR" sz="11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24808" y="396103"/>
            <a:ext cx="2979437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67" dirty="0"/>
              <a:t>클래스 개설 신청 페이지</a:t>
            </a:r>
            <a:endParaRPr lang="en-US" altLang="ko-KR" sz="1067" dirty="0"/>
          </a:p>
          <a:p>
            <a:pPr algn="ctr"/>
            <a:r>
              <a:rPr lang="ko-KR" altLang="en-US" sz="1067" dirty="0"/>
              <a:t>클래스 개설 신청 페이지 </a:t>
            </a:r>
            <a:r>
              <a:rPr lang="ko-KR" altLang="en-US" sz="1067" dirty="0" err="1"/>
              <a:t>알림창</a:t>
            </a:r>
            <a:endParaRPr lang="ko-KR" altLang="en-US" sz="1067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t="-104" r="3107" b="8646"/>
          <a:stretch/>
        </p:blipFill>
        <p:spPr bwMode="auto">
          <a:xfrm>
            <a:off x="2042453" y="1570483"/>
            <a:ext cx="4946744" cy="50211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35893" y="3066249"/>
            <a:ext cx="21537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33" dirty="0"/>
              <a:t>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69979" y="3137717"/>
            <a:ext cx="259135" cy="107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6" name="직사각형 5"/>
          <p:cNvSpPr/>
          <p:nvPr/>
        </p:nvSpPr>
        <p:spPr>
          <a:xfrm>
            <a:off x="5785948" y="5557346"/>
            <a:ext cx="141889" cy="12875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dirty="0"/>
              <a:t>-</a:t>
            </a:r>
            <a:endParaRPr lang="ko-KR" altLang="en-US" sz="1867" dirty="0"/>
          </a:p>
        </p:txBody>
      </p:sp>
      <p:sp>
        <p:nvSpPr>
          <p:cNvPr id="9" name="직사각형 8"/>
          <p:cNvSpPr/>
          <p:nvPr/>
        </p:nvSpPr>
        <p:spPr>
          <a:xfrm>
            <a:off x="5538752" y="5575738"/>
            <a:ext cx="141889" cy="11035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33" dirty="0"/>
              <a:t>+</a:t>
            </a:r>
            <a:endParaRPr lang="ko-KR" altLang="en-US" sz="1333" dirty="0"/>
          </a:p>
        </p:txBody>
      </p:sp>
    </p:spTree>
    <p:extLst>
      <p:ext uri="{BB962C8B-B14F-4D97-AF65-F5344CB8AC3E}">
        <p14:creationId xmlns:p14="http://schemas.microsoft.com/office/powerpoint/2010/main" val="37277764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28474" y="65601"/>
          <a:ext cx="11256885" cy="884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83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83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799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32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751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7511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88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9019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9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HST_006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0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28474" y="1196752"/>
          <a:ext cx="11256885" cy="5456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97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571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52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74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en-US" altLang="ko-KR" sz="1000" b="0" dirty="0"/>
                        <a:t>My </a:t>
                      </a:r>
                      <a:r>
                        <a:rPr lang="ko-KR" altLang="en-US" sz="1000" b="0" dirty="0"/>
                        <a:t>클래스 관리 페이지의 초기 화면인 승인 대기 중 클래스 목록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클래스 이름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ko-KR" altLang="en-US" sz="1000" b="0" dirty="0"/>
                        <a:t>일시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ko-KR" altLang="en-US" sz="1000" b="0" dirty="0"/>
                        <a:t>취소 버튼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이</a:t>
                      </a:r>
                      <a:r>
                        <a:rPr lang="ko-KR" altLang="en-US" sz="1000" b="0" baseline="0" dirty="0"/>
                        <a:t> 한 페이지 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 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취소를 원하는 클래스 우측의 취소하기 버튼을 누르면 개설이 취소되고 승인 대기 클래스 목록이 다시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선택된 메뉴가 파란색으로 출력된다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클래스 개설 승인 대기 페이지</a:t>
                      </a:r>
                      <a:r>
                        <a:rPr lang="en-US" altLang="ko-KR" sz="1000" b="0" baseline="0" dirty="0"/>
                        <a:t>(HST_008)</a:t>
                      </a:r>
                      <a:r>
                        <a:rPr lang="ko-KR" altLang="en-US" sz="1000" b="0" baseline="0" dirty="0"/>
                        <a:t>로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 개설 승인 완료 페이지</a:t>
                      </a:r>
                      <a:r>
                        <a:rPr lang="en-US" altLang="ko-KR" sz="1000" b="0" baseline="0" dirty="0"/>
                        <a:t>(HST_009)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 개설 승인 거절 페이지</a:t>
                      </a:r>
                      <a:r>
                        <a:rPr lang="en-US" altLang="ko-KR" sz="1000" b="0" baseline="0" dirty="0"/>
                        <a:t>(HST_010)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endParaRPr lang="en-US" altLang="ko-KR" sz="1000" b="0" baseline="0" dirty="0"/>
                    </a:p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3953" y="399149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My </a:t>
            </a:r>
            <a:r>
              <a:rPr lang="ko-KR" altLang="en-US" sz="1000" dirty="0"/>
              <a:t>클래스 관리 페이지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157" y="1801559"/>
            <a:ext cx="6477988" cy="45129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136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64959" y="156499"/>
          <a:ext cx="1066208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6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34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34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066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98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359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359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6497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858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HST_007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0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64958" y="1196752"/>
          <a:ext cx="10662081" cy="5414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87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53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3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5510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승인 대기 중인 클래스 목록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클래스 이름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ko-KR" altLang="en-US" sz="1000" b="0" dirty="0"/>
                        <a:t>일시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ko-KR" altLang="en-US" sz="1000" b="0" dirty="0"/>
                        <a:t>취소 버튼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이</a:t>
                      </a:r>
                      <a:r>
                        <a:rPr lang="ko-KR" altLang="en-US" sz="1000" b="0" baseline="0" dirty="0"/>
                        <a:t> 한 페이지 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 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취소를 원하는 클래스 우측의 취소하기 버튼을 누르면 개설이 취소되고 승인 대기 클래스 목록이 다시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선택된 메뉴가 파란색으로 출력된다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클래스 개설 승인 대기 페이지</a:t>
                      </a:r>
                      <a:r>
                        <a:rPr lang="en-US" altLang="ko-KR" sz="1000" b="0" baseline="0" dirty="0"/>
                        <a:t>(HST_008)</a:t>
                      </a:r>
                      <a:r>
                        <a:rPr lang="ko-KR" altLang="en-US" sz="1000" b="0" baseline="0" dirty="0"/>
                        <a:t>로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 개설 승인 완료 페이지</a:t>
                      </a:r>
                      <a:r>
                        <a:rPr lang="en-US" altLang="ko-KR" sz="1000" b="0" baseline="0" dirty="0"/>
                        <a:t>(HST_009)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 개설 승인 거절 페이지</a:t>
                      </a:r>
                      <a:r>
                        <a:rPr lang="en-US" altLang="ko-KR" sz="1000" b="0" baseline="0" dirty="0"/>
                        <a:t>(HST_010)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endParaRPr lang="en-US" altLang="ko-KR" sz="1000" b="0" baseline="0" dirty="0"/>
                    </a:p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3953" y="399149"/>
            <a:ext cx="162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클래스 개설 승인 상태 페이지</a:t>
            </a:r>
            <a:endParaRPr lang="en-US" altLang="ko-KR" sz="10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464" y="1829911"/>
            <a:ext cx="6288038" cy="43806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430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90113" y="155849"/>
          <a:ext cx="10866268" cy="794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0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91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91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6611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78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127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412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8345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6421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6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HST_008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4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90112" y="1196752"/>
          <a:ext cx="10866267" cy="5505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29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233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9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4638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승인 대기 중인 클래스 목록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클래스 이름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ko-KR" altLang="en-US" sz="1000" b="0" dirty="0"/>
                        <a:t>일시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ko-KR" altLang="en-US" sz="1000" b="0" dirty="0"/>
                        <a:t>취소 버튼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이</a:t>
                      </a:r>
                      <a:r>
                        <a:rPr lang="ko-KR" altLang="en-US" sz="1000" b="0" baseline="0" dirty="0"/>
                        <a:t> 한 페이지 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 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취소를 원하는 클래스 우측의 취소하기 버튼을 누르면 개설이 취소되고 승인 대기 클래스 목록이 다시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선택된 메뉴가 파란색으로 출력된다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클래스 개설 승인 대기 페이지</a:t>
                      </a:r>
                      <a:r>
                        <a:rPr lang="en-US" altLang="ko-KR" sz="1000" b="0" baseline="0" dirty="0"/>
                        <a:t>(HST_008)</a:t>
                      </a:r>
                      <a:r>
                        <a:rPr lang="ko-KR" altLang="en-US" sz="1000" b="0" baseline="0" dirty="0"/>
                        <a:t>로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 개설 승인 완료 페이지</a:t>
                      </a:r>
                      <a:r>
                        <a:rPr lang="en-US" altLang="ko-KR" sz="1000" b="0" baseline="0" dirty="0"/>
                        <a:t>(HST_009)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 개설 승인 거절 페이지</a:t>
                      </a:r>
                      <a:r>
                        <a:rPr lang="en-US" altLang="ko-KR" sz="1000" b="0" baseline="0" dirty="0"/>
                        <a:t>(HST_010)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endParaRPr lang="en-US" altLang="ko-KR" sz="1000" b="0" baseline="0" dirty="0"/>
                    </a:p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3952" y="399149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클래스 개설 승인 대기 페이지	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464" y="1829911"/>
            <a:ext cx="6288038" cy="43806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34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94190" y="140255"/>
          <a:ext cx="11135558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30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030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445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84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460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460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0783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HST_009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94190" y="1196752"/>
          <a:ext cx="11135558" cy="5363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99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155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433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승인 완료 클래스 목록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클래스 이름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일시</a:t>
                      </a:r>
                      <a:r>
                        <a:rPr lang="en-US" altLang="ko-KR" sz="1000" b="0" baseline="0" dirty="0"/>
                        <a:t>)</a:t>
                      </a:r>
                      <a:r>
                        <a:rPr lang="ko-KR" altLang="en-US" sz="1000" b="0" baseline="0" dirty="0"/>
                        <a:t>이 한 페이지당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선택된 메뉴가 파란색으로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65883" y="480591"/>
            <a:ext cx="162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클래스 개설 승인 완료 페이지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756" y="1697932"/>
            <a:ext cx="6716952" cy="46794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3571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78275" y="120459"/>
          <a:ext cx="10931372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0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73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73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850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04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69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4691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8935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HST_0010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78275" y="1196752"/>
          <a:ext cx="10931372" cy="5338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57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56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9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7919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dirty="0"/>
                        <a:t>승인 거절 클래스 목록</a:t>
                      </a: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/>
                        <a:t>클래스 이름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ko-KR" altLang="en-US" sz="1000" b="0" dirty="0"/>
                        <a:t>일시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가 한</a:t>
                      </a:r>
                      <a:r>
                        <a:rPr lang="ko-KR" altLang="en-US" sz="1000" b="0" baseline="0" dirty="0"/>
                        <a:t> 페이지당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baseline="0" dirty="0"/>
                        <a:t>선택하면 해당 클래스의 승인 거절 사유 열람 창</a:t>
                      </a:r>
                      <a:r>
                        <a:rPr lang="en-US" altLang="ko-KR" sz="1000" b="0" baseline="0" dirty="0"/>
                        <a:t>(HST_010_01)</a:t>
                      </a:r>
                      <a:r>
                        <a:rPr lang="ko-KR" altLang="en-US" sz="1000" b="0" baseline="0" dirty="0"/>
                        <a:t>이 뜬다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000" b="0" dirty="0"/>
                        <a:t>6. </a:t>
                      </a:r>
                      <a:r>
                        <a:rPr lang="ko-KR" altLang="en-US" sz="1000" b="0" dirty="0"/>
                        <a:t>선택된 메뉴가 파란색으로 출력된다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76186" y="439395"/>
            <a:ext cx="162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클래스 개설 승인 거절 페이지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0171" y="1756604"/>
            <a:ext cx="6291938" cy="438338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1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DC4D5B3-CFFD-4927-ADA4-6919AEDE6CAB}"/>
              </a:ext>
            </a:extLst>
          </p:cNvPr>
          <p:cNvGraphicFramePr>
            <a:graphicFrameLocks noGrp="1"/>
          </p:cNvGraphicFramePr>
          <p:nvPr/>
        </p:nvGraphicFramePr>
        <p:xfrm>
          <a:off x="246742" y="226181"/>
          <a:ext cx="11640456" cy="75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57">
                  <a:extLst>
                    <a:ext uri="{9D8B030D-6E8A-4147-A177-3AD203B41FA5}">
                      <a16:colId xmlns:a16="http://schemas.microsoft.com/office/drawing/2014/main" xmlns="" val="1069768821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1985954602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4124066400"/>
                    </a:ext>
                  </a:extLst>
                </a:gridCol>
                <a:gridCol w="3037116">
                  <a:extLst>
                    <a:ext uri="{9D8B030D-6E8A-4147-A177-3AD203B41FA5}">
                      <a16:colId xmlns:a16="http://schemas.microsoft.com/office/drawing/2014/main" xmlns="" val="1368420680"/>
                    </a:ext>
                  </a:extLst>
                </a:gridCol>
                <a:gridCol w="284252">
                  <a:extLst>
                    <a:ext uri="{9D8B030D-6E8A-4147-A177-3AD203B41FA5}">
                      <a16:colId xmlns:a16="http://schemas.microsoft.com/office/drawing/2014/main" xmlns="" val="616676692"/>
                    </a:ext>
                  </a:extLst>
                </a:gridCol>
                <a:gridCol w="1043803">
                  <a:extLst>
                    <a:ext uri="{9D8B030D-6E8A-4147-A177-3AD203B41FA5}">
                      <a16:colId xmlns:a16="http://schemas.microsoft.com/office/drawing/2014/main" xmlns="" val="90563123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319201587"/>
                    </a:ext>
                  </a:extLst>
                </a:gridCol>
                <a:gridCol w="1455057">
                  <a:extLst>
                    <a:ext uri="{9D8B030D-6E8A-4147-A177-3AD203B41FA5}">
                      <a16:colId xmlns:a16="http://schemas.microsoft.com/office/drawing/2014/main" xmlns="" val="2763501118"/>
                    </a:ext>
                  </a:extLst>
                </a:gridCol>
              </a:tblGrid>
              <a:tr h="1986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화 면 정 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65410833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1.2.1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PUB_004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초기 회원가입 페이지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60819417"/>
                  </a:ext>
                </a:extLst>
              </a:tr>
              <a:tr h="1986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1247894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7F9F5C4-B383-42C9-8A61-A13A808D47E4}"/>
              </a:ext>
            </a:extLst>
          </p:cNvPr>
          <p:cNvGraphicFramePr>
            <a:graphicFrameLocks noGrp="1"/>
          </p:cNvGraphicFramePr>
          <p:nvPr/>
        </p:nvGraphicFramePr>
        <p:xfrm>
          <a:off x="246741" y="1155092"/>
          <a:ext cx="11640456" cy="547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3430">
                  <a:extLst>
                    <a:ext uri="{9D8B030D-6E8A-4147-A177-3AD203B41FA5}">
                      <a16:colId xmlns:a16="http://schemas.microsoft.com/office/drawing/2014/main" xmlns="" val="2075928645"/>
                    </a:ext>
                  </a:extLst>
                </a:gridCol>
                <a:gridCol w="3077026">
                  <a:extLst>
                    <a:ext uri="{9D8B030D-6E8A-4147-A177-3AD203B41FA5}">
                      <a16:colId xmlns:a16="http://schemas.microsoft.com/office/drawing/2014/main" xmlns="" val="2757814388"/>
                    </a:ext>
                  </a:extLst>
                </a:gridCol>
              </a:tblGrid>
              <a:tr h="365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030689"/>
                  </a:ext>
                </a:extLst>
              </a:tr>
              <a:tr h="5111721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호스트 회원가입 선택 시 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(PUB_005)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 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게스트 회원가입 선택 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(PUB_006)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페이지로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66097266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5FAA433-2E26-4852-B888-5FAB4DA3E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9" y="1891335"/>
            <a:ext cx="7776670" cy="43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78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09600" y="171036"/>
          <a:ext cx="11020147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6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85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85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109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39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546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460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9738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HST_010_01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09600" y="1196752"/>
          <a:ext cx="11020147" cy="5492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1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760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69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3324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관리자가 등록한 클래스 개설 승인 거절</a:t>
                      </a:r>
                      <a:r>
                        <a:rPr lang="ko-KR" altLang="en-US" sz="1000" b="0" baseline="0" dirty="0"/>
                        <a:t> </a:t>
                      </a:r>
                      <a:r>
                        <a:rPr lang="ko-KR" altLang="en-US" sz="1000" b="0" dirty="0"/>
                        <a:t>사유가 출력된다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열람 창이 닫힌다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30581" y="583288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승인 거절 사유 열람 창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2420" y="2258838"/>
            <a:ext cx="5355335" cy="373088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277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80621" y="110007"/>
          <a:ext cx="10860349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1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3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643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76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076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4076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8292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0622" y="1196754"/>
          <a:ext cx="10860348" cy="5236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90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212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7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6289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모집 중인 클래스 목록</a:t>
                      </a:r>
                      <a:r>
                        <a:rPr lang="en-US" altLang="ko-KR" sz="1000" b="0" baseline="0" dirty="0"/>
                        <a:t>(</a:t>
                      </a:r>
                      <a:r>
                        <a:rPr lang="ko-KR" altLang="en-US" sz="1000" b="0" baseline="0" dirty="0"/>
                        <a:t>클래스 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일시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신청인원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참여자 조회 버튼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수정 버튼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취소하기 버튼</a:t>
                      </a:r>
                      <a:r>
                        <a:rPr lang="en-US" altLang="ko-KR" sz="1000" b="0" baseline="0" dirty="0"/>
                        <a:t>)</a:t>
                      </a:r>
                      <a:r>
                        <a:rPr lang="ko-KR" altLang="en-US" sz="1000" b="0" baseline="0" dirty="0"/>
                        <a:t>이 한 페이지당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해당 클래스의 참여자 조회 열람 창</a:t>
                      </a:r>
                      <a:r>
                        <a:rPr lang="en-US" altLang="ko-KR" sz="1000" b="0" baseline="0" dirty="0"/>
                        <a:t>(HST_012_01)</a:t>
                      </a:r>
                      <a:r>
                        <a:rPr lang="ko-KR" altLang="en-US" sz="1000" b="0" baseline="0" dirty="0"/>
                        <a:t>이 팝업으로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해당 클래스의 모집 중 클래스 내용 수정</a:t>
                      </a:r>
                      <a:r>
                        <a:rPr lang="en-US" altLang="ko-KR" sz="1000" b="0" dirty="0"/>
                        <a:t>(HST_013) </a:t>
                      </a:r>
                      <a:r>
                        <a:rPr lang="ko-KR" altLang="en-US" sz="1000" b="0" dirty="0"/>
                        <a:t>페이지로 이동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클래스 취소 확인</a:t>
                      </a:r>
                      <a:r>
                        <a:rPr lang="ko-KR" altLang="en-US" sz="1000" b="0" baseline="0" dirty="0"/>
                        <a:t> 창</a:t>
                      </a:r>
                      <a:r>
                        <a:rPr lang="en-US" altLang="ko-KR" sz="1000" b="0" baseline="0" dirty="0"/>
                        <a:t>(HST_012_02)</a:t>
                      </a:r>
                      <a:r>
                        <a:rPr lang="ko-KR" altLang="en-US" sz="1000" b="0" baseline="0" dirty="0"/>
                        <a:t>이 팝업으로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선택된 메뉴가 파란색으로 출력된다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모집 중 클래스 페이지</a:t>
                      </a:r>
                      <a:r>
                        <a:rPr lang="en-US" altLang="ko-KR" sz="1000" b="0" baseline="0" dirty="0"/>
                        <a:t>(HST_012)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대기 클래스 페이지</a:t>
                      </a:r>
                      <a:r>
                        <a:rPr lang="en-US" altLang="ko-KR" sz="1000" b="0" baseline="0" dirty="0"/>
                        <a:t>(HST_014)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금일 진행 클래스 페이지</a:t>
                      </a:r>
                      <a:r>
                        <a:rPr lang="en-US" altLang="ko-KR" sz="1000" b="0" baseline="0" dirty="0"/>
                        <a:t>(HST_017)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완료 클래스 페이지</a:t>
                      </a:r>
                      <a:r>
                        <a:rPr lang="en-US" altLang="ko-KR" sz="1000" b="0" baseline="0" dirty="0"/>
                        <a:t>(HST_018)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59261" y="503386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클래스 진행 관리 페이지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9663" y="2057266"/>
            <a:ext cx="5701360" cy="397194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0944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03681" y="110007"/>
          <a:ext cx="10999432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4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59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59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49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30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528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281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9551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03680" y="1196752"/>
          <a:ext cx="10999431" cy="5363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4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689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0433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모집 중인 클래스 목록</a:t>
                      </a:r>
                      <a:r>
                        <a:rPr lang="en-US" altLang="ko-KR" sz="1000" b="0" baseline="0" dirty="0"/>
                        <a:t>(</a:t>
                      </a:r>
                      <a:r>
                        <a:rPr lang="ko-KR" altLang="en-US" sz="1000" b="0" baseline="0" dirty="0"/>
                        <a:t>클래스 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일시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신청인원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참여자 조회 버튼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수정 버튼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취소하기 버튼</a:t>
                      </a:r>
                      <a:r>
                        <a:rPr lang="en-US" altLang="ko-KR" sz="1000" b="0" baseline="0" dirty="0"/>
                        <a:t>)</a:t>
                      </a:r>
                      <a:r>
                        <a:rPr lang="ko-KR" altLang="en-US" sz="1000" b="0" baseline="0" dirty="0"/>
                        <a:t>이 한 페이지당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해당 클래스의 참여자 조회 열람 창</a:t>
                      </a:r>
                      <a:r>
                        <a:rPr lang="en-US" altLang="ko-KR" sz="1000" b="0" baseline="0" dirty="0"/>
                        <a:t>(HST_012_01)</a:t>
                      </a:r>
                      <a:r>
                        <a:rPr lang="ko-KR" altLang="en-US" sz="1000" b="0" baseline="0" dirty="0"/>
                        <a:t>이 팝업으로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해당 클래스의 모집 중 클래스 내용 수정</a:t>
                      </a:r>
                      <a:r>
                        <a:rPr lang="en-US" altLang="ko-KR" sz="1000" b="0" dirty="0"/>
                        <a:t>(HST_013) </a:t>
                      </a:r>
                      <a:r>
                        <a:rPr lang="ko-KR" altLang="en-US" sz="1000" b="0" dirty="0"/>
                        <a:t>페이지로 이동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신청 인원이 </a:t>
                      </a:r>
                      <a:r>
                        <a:rPr lang="en-US" altLang="ko-KR" sz="1000" b="0" dirty="0"/>
                        <a:t>0</a:t>
                      </a:r>
                      <a:r>
                        <a:rPr lang="ko-KR" altLang="en-US" sz="1000" b="0" dirty="0"/>
                        <a:t>명인 클래스에 한해서 활성화 되어있다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선택 시 클래스 취소 확인</a:t>
                      </a:r>
                      <a:r>
                        <a:rPr lang="ko-KR" altLang="en-US" sz="1000" b="0" baseline="0" dirty="0"/>
                        <a:t> 창</a:t>
                      </a:r>
                      <a:r>
                        <a:rPr lang="en-US" altLang="ko-KR" sz="1000" b="0" baseline="0" dirty="0"/>
                        <a:t>(HST_012_02)</a:t>
                      </a:r>
                      <a:r>
                        <a:rPr lang="ko-KR" altLang="en-US" sz="1000" b="0" baseline="0" dirty="0"/>
                        <a:t>이 팝업으로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모집 중 클래스 페이지</a:t>
                      </a:r>
                      <a:r>
                        <a:rPr lang="en-US" altLang="ko-KR" sz="1000" b="0" baseline="0" dirty="0"/>
                        <a:t>(HST_012)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대기 클래스 페이지</a:t>
                      </a:r>
                      <a:r>
                        <a:rPr lang="en-US" altLang="ko-KR" sz="1000" b="0" baseline="0" dirty="0"/>
                        <a:t>(HST_014)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금일 진행 클래스 페이지</a:t>
                      </a:r>
                      <a:r>
                        <a:rPr lang="en-US" altLang="ko-KR" sz="1000" b="0" baseline="0" dirty="0"/>
                        <a:t>(HST_017)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완료 클래스 페이지</a:t>
                      </a:r>
                      <a:r>
                        <a:rPr lang="en-US" altLang="ko-KR" sz="1000" b="0" baseline="0" dirty="0"/>
                        <a:t>(HST_018)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41506" y="503385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모집 중 클래스 페이지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9663" y="2057266"/>
            <a:ext cx="5701360" cy="397194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7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53989" y="233118"/>
          <a:ext cx="11002391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9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62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62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57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332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530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306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9577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HST_012_01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53988" y="1196752"/>
          <a:ext cx="11002391" cy="5143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24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699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39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8431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참여 신청한 게스트의 목록</a:t>
                      </a:r>
                      <a:r>
                        <a:rPr lang="en-US" altLang="ko-KR" sz="1000" b="0" baseline="0" dirty="0"/>
                        <a:t>( </a:t>
                      </a:r>
                      <a:r>
                        <a:rPr lang="ko-KR" altLang="en-US" sz="1000" b="0" baseline="0" dirty="0"/>
                        <a:t>게스트 </a:t>
                      </a:r>
                      <a:r>
                        <a:rPr lang="en-US" altLang="ko-KR" sz="1000" b="0" baseline="0" dirty="0"/>
                        <a:t>ID, </a:t>
                      </a:r>
                      <a:r>
                        <a:rPr lang="ko-KR" altLang="en-US" sz="1000" b="0" baseline="0" dirty="0"/>
                        <a:t>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핸드폰 번호</a:t>
                      </a:r>
                      <a:r>
                        <a:rPr lang="en-US" altLang="ko-KR" sz="1000" b="0" baseline="0" dirty="0"/>
                        <a:t>) </a:t>
                      </a:r>
                      <a:r>
                        <a:rPr lang="ko-KR" altLang="en-US" sz="1000" b="0" baseline="0" dirty="0"/>
                        <a:t>전체 출력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열람 창이 닫힌다</a:t>
                      </a:r>
                      <a:r>
                        <a:rPr lang="en-US" altLang="ko-KR" sz="1000" b="0" baseline="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03650" y="645370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참여자 조회 열람 창 </a:t>
            </a:r>
          </a:p>
        </p:txBody>
      </p:sp>
      <p:pic>
        <p:nvPicPr>
          <p:cNvPr id="12290" name="Picture 2" descr="C:\Users\sisth06\Downloads\[호스트 페이지] 참여자 조회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6" r="15343"/>
          <a:stretch/>
        </p:blipFill>
        <p:spPr bwMode="auto">
          <a:xfrm>
            <a:off x="2351585" y="2204864"/>
            <a:ext cx="4695505" cy="381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2097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47456" y="233118"/>
          <a:ext cx="11286476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20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2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885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43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7767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776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2149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HST_012_02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47456" y="1196752"/>
          <a:ext cx="11286476" cy="5304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91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672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77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509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 취소 의사를 묻는 알림 창 출력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클래스가 취소되고 알림 창이 닫힌다</a:t>
                      </a:r>
                      <a:r>
                        <a:rPr lang="en-US" altLang="ko-KR" sz="1000" b="0" baseline="0" dirty="0"/>
                        <a:t>. </a:t>
                      </a:r>
                      <a:r>
                        <a:rPr lang="ko-KR" altLang="en-US" sz="1000" b="0" baseline="0" dirty="0"/>
                        <a:t>취소된 클래스가 반영된 모집 중 클래스 목록이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알림 창이 닫힌다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None/>
                      </a:pP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83549" y="621931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클래스 취소 확인 창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1570" y="1968654"/>
            <a:ext cx="5767202" cy="40178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5068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36233" y="179729"/>
          <a:ext cx="10904739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9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39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39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773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93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46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446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8694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0214" y="1196752"/>
          <a:ext cx="10904739" cy="5202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8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364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2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435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선택한 클래스의 제목과 일시가 출력된다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수정하고자 하는 상세정보를 입력</a:t>
                      </a:r>
                      <a:r>
                        <a:rPr lang="ko-KR" altLang="en-US" sz="1000" b="0" baseline="0" dirty="0"/>
                        <a:t> 할 수 있다</a:t>
                      </a:r>
                      <a:r>
                        <a:rPr lang="en-US" altLang="ko-KR" sz="1000" b="0" baseline="0" dirty="0"/>
                        <a:t>. 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해당 클래스에 수정 내용이 반영되고</a:t>
                      </a:r>
                      <a:r>
                        <a:rPr lang="en-US" altLang="ko-KR" sz="1000" b="0" dirty="0"/>
                        <a:t>,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모집 중 클래스 페이지</a:t>
                      </a:r>
                      <a:r>
                        <a:rPr lang="en-US" altLang="ko-KR" sz="1000" b="0" baseline="0" dirty="0"/>
                        <a:t>(HST_012)</a:t>
                      </a:r>
                      <a:r>
                        <a:rPr lang="ko-KR" altLang="en-US" sz="1000" b="0" baseline="0" dirty="0"/>
                        <a:t>로 이동한다</a:t>
                      </a:r>
                      <a:r>
                        <a:rPr lang="en-US" altLang="ko-KR" sz="1000" b="0" baseline="0" dirty="0"/>
                        <a:t>. </a:t>
                      </a:r>
                      <a:r>
                        <a:rPr lang="ko-KR" altLang="en-US" sz="1000" b="0" baseline="0" dirty="0"/>
                        <a:t>단 아무 입력이 없을 시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모집 중 클래스 내용 수정 알림 창</a:t>
                      </a:r>
                      <a:r>
                        <a:rPr lang="en-US" altLang="ko-KR" sz="1000" b="0" baseline="0" dirty="0"/>
                        <a:t>(HST_013_01)</a:t>
                      </a:r>
                      <a:r>
                        <a:rPr lang="ko-KR" altLang="en-US" sz="1000" b="0" baseline="0" dirty="0"/>
                        <a:t>이 출력된다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AutoNum type="arabicPeriod"/>
                        <a:tabLst/>
                        <a:defRPr/>
                      </a:pPr>
                      <a:r>
                        <a:rPr lang="ko-KR" altLang="en-US" sz="1000" b="0" baseline="0" dirty="0"/>
                        <a:t>모집 중 클래스 페이지</a:t>
                      </a:r>
                      <a:r>
                        <a:rPr lang="en-US" altLang="ko-KR" sz="1000" b="0" baseline="0" dirty="0"/>
                        <a:t>(</a:t>
                      </a:r>
                      <a:r>
                        <a:rPr lang="en-US" altLang="ko-KR" sz="1000" dirty="0"/>
                        <a:t>HST_012</a:t>
                      </a:r>
                      <a:r>
                        <a:rPr lang="en-US" altLang="ko-KR" sz="1000" b="0" dirty="0"/>
                        <a:t>)</a:t>
                      </a:r>
                      <a:r>
                        <a:rPr lang="ko-KR" altLang="en-US" sz="1000" b="0" dirty="0"/>
                        <a:t>로 이동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1979" y="591981"/>
            <a:ext cx="2088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모집 중 클래스 내용 수정 페이지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3512" y="1872317"/>
            <a:ext cx="5715000" cy="398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477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20822" y="210028"/>
          <a:ext cx="11206578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02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20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2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652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12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707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7075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425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HST_013_01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20822" y="1196752"/>
          <a:ext cx="11206578" cy="5177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6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9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1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181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입력 값이 필요함을 알린다</a:t>
                      </a:r>
                      <a:r>
                        <a:rPr lang="en-US" altLang="ko-KR" sz="1000" b="0" dirty="0"/>
                        <a:t>.,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dirty="0"/>
                        <a:t>알림 창이 닫힌다</a:t>
                      </a:r>
                      <a:r>
                        <a:rPr lang="en-US" altLang="ko-KR" sz="1000" b="0" dirty="0"/>
                        <a:t>. 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70856" y="584193"/>
            <a:ext cx="2088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모집 중 클래스 내용 수정 </a:t>
            </a:r>
            <a:r>
              <a:rPr lang="ko-KR" altLang="en-US" sz="1000" dirty="0" err="1"/>
              <a:t>알림창</a:t>
            </a:r>
            <a:endParaRPr lang="ko-KR" altLang="en-US" sz="10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9536" y="2522343"/>
            <a:ext cx="5184576" cy="361192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49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12559" y="172315"/>
          <a:ext cx="11194742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4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105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105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618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07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6973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6973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318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12558" y="1196752"/>
          <a:ext cx="11194742" cy="5295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88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5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7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663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확정 클래스 페이지</a:t>
                      </a:r>
                      <a:r>
                        <a:rPr lang="en-US" altLang="ko-KR" sz="1000" b="0" baseline="0" dirty="0"/>
                        <a:t>(HST_015)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취소 클래스 페이지</a:t>
                      </a:r>
                      <a:r>
                        <a:rPr lang="en-US" altLang="ko-KR" sz="1000" b="0" baseline="0" dirty="0"/>
                        <a:t>(HST_016)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대기 클래스 페이지의 초기화면인 진행 확정 클래스 목록</a:t>
                      </a:r>
                      <a:r>
                        <a:rPr lang="en-US" altLang="ko-KR" sz="1000" b="0" baseline="0" dirty="0"/>
                        <a:t>(</a:t>
                      </a:r>
                      <a:r>
                        <a:rPr lang="ko-KR" altLang="en-US" sz="1000" b="0" baseline="0" dirty="0"/>
                        <a:t>클래스 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일시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신청인원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참여자 조회 버튼</a:t>
                      </a:r>
                      <a:r>
                        <a:rPr lang="en-US" altLang="ko-KR" sz="1000" b="0" baseline="0" dirty="0"/>
                        <a:t>) </a:t>
                      </a:r>
                      <a:r>
                        <a:rPr lang="ko-KR" altLang="en-US" sz="1000" b="0" baseline="0" dirty="0"/>
                        <a:t>을 한 페이지 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해당 클래스에 참여하는 게스트 목록을 볼 수 있는 참여자 조회 열람 창</a:t>
                      </a:r>
                      <a:r>
                        <a:rPr lang="en-US" altLang="ko-KR" sz="1000" b="0" baseline="0" dirty="0"/>
                        <a:t>(HST_015_01)</a:t>
                      </a:r>
                      <a:r>
                        <a:rPr lang="ko-KR" altLang="en-US" sz="1000" b="0" baseline="0" dirty="0"/>
                        <a:t> 출력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모집 중 클래스</a:t>
                      </a:r>
                      <a:r>
                        <a:rPr lang="en-US" altLang="ko-KR" sz="1000" b="0" baseline="0" dirty="0"/>
                        <a:t>(HST_013)</a:t>
                      </a:r>
                      <a:r>
                        <a:rPr lang="ko-KR" altLang="en-US" sz="1000" b="0" baseline="0" dirty="0"/>
                        <a:t> 페이지로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대기 클래스 페이지</a:t>
                      </a:r>
                      <a:r>
                        <a:rPr lang="en-US" altLang="ko-KR" sz="1000" b="0" baseline="0" dirty="0"/>
                        <a:t>(HST_014)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금일 진행 클래스 페이지</a:t>
                      </a:r>
                      <a:r>
                        <a:rPr lang="en-US" altLang="ko-KR" sz="1000" b="0" baseline="0" dirty="0"/>
                        <a:t>(HST_017)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완료 클래스 페이지</a:t>
                      </a:r>
                      <a:r>
                        <a:rPr lang="en-US" altLang="ko-KR" sz="1000" b="0" baseline="0" dirty="0"/>
                        <a:t>(HST_018)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65793" y="584567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진행 대기 클래스 페이지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2127" y="2182215"/>
            <a:ext cx="5658709" cy="39422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2935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45110" y="233118"/>
          <a:ext cx="10869229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95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669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797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4153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4153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8372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3.1.3.2.2.1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45110" y="1196752"/>
          <a:ext cx="10869229" cy="5354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49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243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9587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확정 클래스 페이지</a:t>
                      </a:r>
                      <a:r>
                        <a:rPr lang="en-US" altLang="ko-KR" sz="1000" b="0" baseline="0" dirty="0"/>
                        <a:t>(HST_015)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취소 클래스 페이지</a:t>
                      </a:r>
                      <a:r>
                        <a:rPr lang="en-US" altLang="ko-KR" sz="1000" b="0" baseline="0" dirty="0"/>
                        <a:t>(HST_016)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확정 클래스 목록</a:t>
                      </a:r>
                      <a:r>
                        <a:rPr lang="en-US" altLang="ko-KR" sz="1000" b="0" baseline="0" dirty="0"/>
                        <a:t>(</a:t>
                      </a:r>
                      <a:r>
                        <a:rPr lang="ko-KR" altLang="en-US" sz="1000" b="0" baseline="0" dirty="0"/>
                        <a:t>클래스 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일시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신청인원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참여자 조회 버튼</a:t>
                      </a:r>
                      <a:r>
                        <a:rPr lang="en-US" altLang="ko-KR" sz="1000" b="0" baseline="0" dirty="0"/>
                        <a:t>) </a:t>
                      </a:r>
                      <a:r>
                        <a:rPr lang="ko-KR" altLang="en-US" sz="1000" b="0" baseline="0" dirty="0"/>
                        <a:t>을 한 페이지 당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개씩 출력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해당 클래스에 참여하는 게스트 목록을 볼 수 있는 참여자 조회 열람 창</a:t>
                      </a:r>
                      <a:r>
                        <a:rPr lang="en-US" altLang="ko-KR" sz="1000" b="0" baseline="0" dirty="0"/>
                        <a:t>(HST_015_01)</a:t>
                      </a:r>
                      <a:r>
                        <a:rPr lang="ko-KR" altLang="en-US" sz="1000" b="0" baseline="0" dirty="0"/>
                        <a:t> 출력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번호를 선택해 페이지를 이동할 수 있다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이전 페이지 번호로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다음 페이지 번호로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모집 중 클래스</a:t>
                      </a:r>
                      <a:r>
                        <a:rPr lang="en-US" altLang="ko-KR" sz="1000" b="0" baseline="0" dirty="0"/>
                        <a:t>(HST_013)</a:t>
                      </a:r>
                      <a:r>
                        <a:rPr lang="ko-KR" altLang="en-US" sz="1000" b="0" baseline="0" dirty="0"/>
                        <a:t> 페이지로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대기 클래스 페이지</a:t>
                      </a:r>
                      <a:r>
                        <a:rPr lang="en-US" altLang="ko-KR" sz="1000" b="0" baseline="0" dirty="0"/>
                        <a:t>(HST_014)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금일 진행 클래스 페이지</a:t>
                      </a:r>
                      <a:r>
                        <a:rPr lang="en-US" altLang="ko-KR" sz="1000" b="0" baseline="0" dirty="0"/>
                        <a:t>(HST_017)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진행 완료 클래스 페이지</a:t>
                      </a:r>
                      <a:r>
                        <a:rPr lang="en-US" altLang="ko-KR" sz="1000" b="0" baseline="0" dirty="0"/>
                        <a:t>(HST_018)</a:t>
                      </a:r>
                      <a:r>
                        <a:rPr lang="ko-KR" altLang="en-US" sz="1000" b="0" baseline="0" dirty="0"/>
                        <a:t>로 이동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41506" y="632342"/>
            <a:ext cx="16262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진행 확정 클래스 페이지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2127" y="2182215"/>
            <a:ext cx="5658709" cy="39422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69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53987" y="186951"/>
          <a:ext cx="10789331" cy="82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2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594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94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436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482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461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346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7649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114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기능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화면 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7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3.1.3.2.2.1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HST_015_1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3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53986" y="1196752"/>
          <a:ext cx="10789331" cy="523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23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969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44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레이아웃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774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참여 확정된 게스트의 목록</a:t>
                      </a:r>
                      <a:r>
                        <a:rPr lang="en-US" altLang="ko-KR" sz="1000" b="0" baseline="0" dirty="0"/>
                        <a:t>( </a:t>
                      </a:r>
                      <a:r>
                        <a:rPr lang="ko-KR" altLang="en-US" sz="1000" b="0" baseline="0" dirty="0"/>
                        <a:t>게스트 </a:t>
                      </a:r>
                      <a:r>
                        <a:rPr lang="en-US" altLang="ko-KR" sz="1000" b="0" baseline="0" dirty="0"/>
                        <a:t>ID, </a:t>
                      </a:r>
                      <a:r>
                        <a:rPr lang="ko-KR" altLang="en-US" sz="1000" b="0" baseline="0" dirty="0"/>
                        <a:t>이름</a:t>
                      </a:r>
                      <a:r>
                        <a:rPr lang="en-US" altLang="ko-KR" sz="1000" b="0" baseline="0" dirty="0"/>
                        <a:t>, </a:t>
                      </a:r>
                      <a:r>
                        <a:rPr lang="ko-KR" altLang="en-US" sz="1000" b="0" baseline="0" dirty="0"/>
                        <a:t>핸드폰 번호</a:t>
                      </a:r>
                      <a:r>
                        <a:rPr lang="en-US" altLang="ko-KR" sz="1000" b="0" baseline="0" dirty="0"/>
                        <a:t>) </a:t>
                      </a:r>
                      <a:r>
                        <a:rPr lang="ko-KR" altLang="en-US" sz="1000" b="0" baseline="0" dirty="0"/>
                        <a:t>전체 출력</a:t>
                      </a:r>
                      <a:endParaRPr lang="en-US" altLang="ko-KR" sz="1000" b="0" baseline="0" dirty="0"/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000" b="0" baseline="0" dirty="0"/>
                        <a:t>열람 창이 닫힌다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>
                        <a:lnSpc>
                          <a:spcPct val="200000"/>
                        </a:lnSpc>
                        <a:buAutoNum type="arabicPeriod"/>
                      </a:pPr>
                      <a:endParaRPr lang="en-US" altLang="ko-KR" sz="1000" b="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61607" y="599203"/>
            <a:ext cx="1626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참여자 조회 열람 창	</a:t>
            </a:r>
          </a:p>
        </p:txBody>
      </p:sp>
      <p:pic>
        <p:nvPicPr>
          <p:cNvPr id="6" name="Picture 2" descr="C:\Users\sisth06\Downloads\[호스트 페이지] 참여자 조회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6" r="15343"/>
          <a:stretch/>
        </p:blipFill>
        <p:spPr bwMode="auto">
          <a:xfrm>
            <a:off x="1898824" y="1885266"/>
            <a:ext cx="5141168" cy="41716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394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8817</Words>
  <Application>Microsoft Office PowerPoint</Application>
  <PresentationFormat>사용자 지정</PresentationFormat>
  <Paragraphs>3255</Paragraphs>
  <Slides>156</Slides>
  <Notes>38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156</vt:i4>
      </vt:variant>
    </vt:vector>
  </HeadingPairs>
  <TitlesOfParts>
    <vt:vector size="157" baseType="lpstr">
      <vt:lpstr>Office 테마</vt:lpstr>
      <vt:lpstr>공통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게스트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호스트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sisth06</dc:creator>
  <cp:lastModifiedBy>sisth19</cp:lastModifiedBy>
  <cp:revision>130</cp:revision>
  <dcterms:modified xsi:type="dcterms:W3CDTF">2019-07-29T05:20:41Z</dcterms:modified>
</cp:coreProperties>
</file>